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16" r:id="rId2"/>
  </p:sldMasterIdLst>
  <p:sldIdLst>
    <p:sldId id="363" r:id="rId3"/>
    <p:sldId id="388" r:id="rId4"/>
    <p:sldId id="364" r:id="rId5"/>
    <p:sldId id="365" r:id="rId6"/>
    <p:sldId id="353" r:id="rId7"/>
    <p:sldId id="354" r:id="rId8"/>
    <p:sldId id="366" r:id="rId9"/>
    <p:sldId id="367" r:id="rId10"/>
    <p:sldId id="387" r:id="rId11"/>
    <p:sldId id="368" r:id="rId12"/>
    <p:sldId id="369" r:id="rId13"/>
    <p:sldId id="372" r:id="rId14"/>
    <p:sldId id="373" r:id="rId15"/>
    <p:sldId id="374" r:id="rId16"/>
    <p:sldId id="375" r:id="rId17"/>
    <p:sldId id="376" r:id="rId18"/>
    <p:sldId id="378" r:id="rId19"/>
    <p:sldId id="377" r:id="rId20"/>
    <p:sldId id="379" r:id="rId21"/>
    <p:sldId id="380" r:id="rId22"/>
    <p:sldId id="384" r:id="rId23"/>
    <p:sldId id="381" r:id="rId24"/>
    <p:sldId id="382" r:id="rId25"/>
    <p:sldId id="383" r:id="rId26"/>
    <p:sldId id="385" r:id="rId27"/>
    <p:sldId id="386" r:id="rId28"/>
  </p:sldIdLst>
  <p:sldSz cx="9144000" cy="6858000" type="screen4x3"/>
  <p:notesSz cx="6797675" cy="99266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9" autoAdjust="0"/>
    <p:restoredTop sz="94660"/>
  </p:normalViewPr>
  <p:slideViewPr>
    <p:cSldViewPr>
      <p:cViewPr varScale="1">
        <p:scale>
          <a:sx n="65" d="100"/>
          <a:sy n="65" d="100"/>
        </p:scale>
        <p:origin x="-120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74E0DE1E-A599-44A9-A28D-B73FAC637A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0F90B156-048E-4074-A794-9E6FEC3F87B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 sz="46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400"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7602E-EC2E-4241-96FA-17F803EF4C5B}" type="datetimeFigureOut">
              <a:rPr lang="zh-TW" altLang="en-US"/>
              <a:pPr>
                <a:defRPr/>
              </a:pPr>
              <a:t>2016/3/17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6EF99-2305-44DB-9F92-E8D12B1ECA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C0659-2E75-4366-8E9A-577C5BF73525}" type="datetimeFigureOut">
              <a:rPr lang="zh-TW" altLang="en-US"/>
              <a:pPr>
                <a:defRPr/>
              </a:pPr>
              <a:t>2016/3/17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638CE-3398-47CC-B53C-FA7BD63844B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FFFB5-CEDE-4A66-97B9-9E5A10D12066}" type="datetimeFigureOut">
              <a:rPr lang="zh-TW" altLang="en-US"/>
              <a:pPr>
                <a:defRPr/>
              </a:pPr>
              <a:t>2016/3/17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4B334-4B30-4578-92C5-635A65AD345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5958A-4A03-41F8-BF89-870CEDA97932}" type="datetimeFigureOut">
              <a:rPr lang="zh-TW" altLang="en-US"/>
              <a:pPr>
                <a:defRPr/>
              </a:pPr>
              <a:t>2016/3/17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99AFB-5026-45F2-8BCB-58AE9BD15E3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687D6-35A0-487D-A550-A3CFAB26F5BF}" type="datetimeFigureOut">
              <a:rPr lang="zh-TW" altLang="en-US"/>
              <a:pPr>
                <a:defRPr/>
              </a:pPr>
              <a:t>2016/3/17</a:t>
            </a:fld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87502-784C-4301-B38B-0B5DDD2D596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7DCB9-742B-4246-9B9E-45CDA1BCF6FC}" type="datetimeFigureOut">
              <a:rPr lang="zh-TW" altLang="en-US"/>
              <a:pPr>
                <a:defRPr/>
              </a:pPr>
              <a:t>2016/3/17</a:t>
            </a:fld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2C9E9-BBDA-4A9C-97F3-4D6F022D6B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A677C-A2DE-48CC-BFD4-3F2D42C1B547}" type="datetimeFigureOut">
              <a:rPr lang="zh-TW" altLang="en-US"/>
              <a:pPr>
                <a:defRPr/>
              </a:pPr>
              <a:t>2016/3/17</a:t>
            </a:fld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F5B6E-EE9A-4E00-AA16-06AC803C61A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79C72-C168-42E4-9504-54ED84A4C48C}" type="datetimeFigureOut">
              <a:rPr lang="zh-TW" altLang="en-US"/>
              <a:pPr>
                <a:defRPr/>
              </a:pPr>
              <a:t>2016/3/17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9DD09-E7C4-4590-AC97-CCB4963A4B4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15E20-EED1-4ADD-8C72-6FF491EBA47E}" type="datetimeFigureOut">
              <a:rPr lang="zh-TW" altLang="en-US"/>
              <a:pPr>
                <a:defRPr/>
              </a:pPr>
              <a:t>2016/3/17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EC3EE-E1AC-47E0-88DD-EB71EEB5BA3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66F766DC-A0A6-46D2-9A60-D20C3F52E24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92538-D419-485D-AF8C-3B1B4426D9D1}" type="datetimeFigureOut">
              <a:rPr lang="zh-TW" altLang="en-US"/>
              <a:pPr>
                <a:defRPr/>
              </a:pPr>
              <a:t>2016/3/17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35BE5-76D8-4FD0-AEE2-F33406FB73A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27942-7434-40C8-82C1-C0624850FBD0}" type="datetimeFigureOut">
              <a:rPr lang="zh-TW" altLang="en-US"/>
              <a:pPr>
                <a:defRPr/>
              </a:pPr>
              <a:t>2016/3/17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DB5E0-2229-45E6-BE8D-3D96190AFA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44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44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79383-1729-4E38-92D3-945145F43E24}" type="datetimeFigureOut">
              <a:rPr lang="zh-TW" altLang="en-US"/>
              <a:pPr>
                <a:defRPr/>
              </a:pPr>
              <a:t>2016/3/17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EC3F5-CA77-44F6-B1CA-DFFEFAE2652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954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954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57200" y="4129088"/>
            <a:ext cx="4038600" cy="19970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8200" y="4129088"/>
            <a:ext cx="4038600" cy="19970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7D618-76DC-4FB6-B574-DED6D8EADDAD}" type="datetimeFigureOut">
              <a:rPr lang="zh-TW" altLang="en-US"/>
              <a:pPr>
                <a:defRPr/>
              </a:pPr>
              <a:t>2016/3/17</a:t>
            </a:fld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A51BB-B9DF-4CEA-9F04-177B1F9F970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44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954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4129088"/>
            <a:ext cx="4038600" cy="19970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11C3B-7BBC-45E0-94B9-6DA9FBD32DD6}" type="datetimeFigureOut">
              <a:rPr lang="zh-TW" altLang="en-US"/>
              <a:pPr>
                <a:defRPr/>
              </a:pPr>
              <a:t>2016/3/17</a:t>
            </a:fld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26C1F-6E98-4BB6-B3E3-15F944DA544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標題， 2 個小物件與1 個大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954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57200" y="4129088"/>
            <a:ext cx="4038600" cy="19970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4038600" cy="4144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7A753-C4F5-4C3D-85B3-B3138250B45D}" type="datetimeFigureOut">
              <a:rPr lang="zh-TW" altLang="en-US"/>
              <a:pPr>
                <a:defRPr/>
              </a:pPr>
              <a:t>2016/3/17</a:t>
            </a:fld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8008E-2F5E-48C9-9902-60FDDD97ADC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標題及物件在文字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8229600" cy="19954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4129088"/>
            <a:ext cx="8229600" cy="19970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33B1E-918F-4A39-889D-0A93A4D603EC}" type="datetimeFigureOut">
              <a:rPr lang="zh-TW" altLang="en-US"/>
              <a:pPr>
                <a:defRPr/>
              </a:pPr>
              <a:t>2016/3/17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87D09-89DF-4C76-80D5-D99A5FDEE79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62098589-8696-4F59-AEA9-CAC96C65ECB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9F9E173E-9666-47FB-93DF-57113A23215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EFD26442-5A4F-419D-9A80-77F46D6F09B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9465F01E-CBFA-4B1D-9505-A01C7B64E9D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3ACD0C07-1ED2-4BBE-A131-A6149A264AF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535B4DA5-0BAD-41B4-8F16-8E6B7CE7E46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854987ED-5DA9-4F87-A8ED-655E4CE6B1D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fld id="{F280DB60-B0EA-4099-80B3-E15255AAF27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fld id="{11A3FAD6-F877-46DE-8C32-95282D9112F8}" type="datetimeFigureOut">
              <a:rPr lang="zh-TW" altLang="en-US"/>
              <a:pPr>
                <a:defRPr/>
              </a:pPr>
              <a:t>2016/3/17</a:t>
            </a:fld>
            <a:endParaRPr lang="en-US" altLang="zh-TW"/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2D4E432F-1A2E-45F8-A98B-FC4E7A62ABD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96633"/>
        </a:buClr>
        <a:buSzPct val="70000"/>
        <a:buFont typeface="Wingdings" pitchFamily="2" charset="2"/>
        <a:buChar char="z"/>
        <a:defRPr kumimoji="1"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6633"/>
        </a:buClr>
        <a:buSzPct val="70000"/>
        <a:buFont typeface="Wingdings" pitchFamily="2" charset="2"/>
        <a:buChar char="z"/>
        <a:defRPr kumimoji="1"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996633"/>
        </a:buClr>
        <a:buSzPct val="70000"/>
        <a:buFont typeface="Wingdings" pitchFamily="2" charset="2"/>
        <a:buChar char="z"/>
        <a:defRPr kumimoji="1"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996633"/>
        </a:buClr>
        <a:buSzPct val="70000"/>
        <a:buFont typeface="Wingdings" pitchFamily="2" charset="2"/>
        <a:buChar char="z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996633"/>
        </a:buClr>
        <a:buSzPct val="70000"/>
        <a:buFont typeface="Wingdings" pitchFamily="2" charset="2"/>
        <a:buChar char="z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996633"/>
        </a:buClr>
        <a:buSzPct val="70000"/>
        <a:buFont typeface="Wingdings" pitchFamily="2" charset="2"/>
        <a:buChar char="z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996633"/>
        </a:buClr>
        <a:buSzPct val="70000"/>
        <a:buFont typeface="Wingdings" pitchFamily="2" charset="2"/>
        <a:buChar char="z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996633"/>
        </a:buClr>
        <a:buSzPct val="70000"/>
        <a:buFont typeface="Wingdings" pitchFamily="2" charset="2"/>
        <a:buChar char="z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996633"/>
        </a:buClr>
        <a:buSzPct val="70000"/>
        <a:buFont typeface="Wingdings" pitchFamily="2" charset="2"/>
        <a:buChar char="z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412875"/>
            <a:ext cx="7772400" cy="2016125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2900" b="0" smtClean="0"/>
              <a:t>嘉義縣</a:t>
            </a:r>
            <a:r>
              <a:rPr lang="en-US" altLang="zh-TW" sz="2900" b="0" smtClean="0"/>
              <a:t>105</a:t>
            </a:r>
            <a:r>
              <a:rPr lang="zh-TW" altLang="en-US" sz="2900" b="0" smtClean="0"/>
              <a:t>年度推動「嘉教五讚</a:t>
            </a:r>
            <a:r>
              <a:rPr lang="en-US" altLang="zh-TW" sz="2900" b="0" smtClean="0"/>
              <a:t>-</a:t>
            </a:r>
            <a:r>
              <a:rPr lang="zh-TW" altLang="en-US" sz="2900" b="0" smtClean="0"/>
              <a:t>認同力」計畫</a:t>
            </a:r>
            <a:br>
              <a:rPr lang="zh-TW" altLang="en-US" sz="2900" b="0" smtClean="0"/>
            </a:br>
            <a:r>
              <a:rPr lang="zh-TW" altLang="en-US" sz="2900" b="0" smtClean="0"/>
              <a:t>子計畫</a:t>
            </a:r>
            <a:r>
              <a:rPr lang="en-US" altLang="zh-TW" sz="2900" b="0" smtClean="0"/>
              <a:t>1-</a:t>
            </a:r>
            <a:r>
              <a:rPr lang="zh-TW" altLang="en-US" sz="2900" b="0" smtClean="0"/>
              <a:t>走讀嘉鄉教材設計簡報比賽</a:t>
            </a:r>
            <a:br>
              <a:rPr lang="zh-TW" altLang="en-US" sz="2900" b="0" smtClean="0"/>
            </a:br>
            <a:r>
              <a:rPr lang="zh-TW" altLang="en-US" sz="2900" b="0" smtClean="0"/>
              <a:t>國小組</a:t>
            </a:r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4400" smtClean="0">
                <a:solidFill>
                  <a:srgbClr val="FF0000"/>
                </a:solidFill>
              </a:rPr>
              <a:t>人文港墘 夢想起飛</a:t>
            </a:r>
          </a:p>
          <a:p>
            <a:pPr eaLnBrk="1" hangingPunct="1">
              <a:defRPr/>
            </a:pPr>
            <a:endParaRPr lang="zh-TW" altLang="en-US" sz="240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zh-TW" altLang="en-US" sz="2400" smtClean="0">
                <a:solidFill>
                  <a:srgbClr val="FF0000"/>
                </a:solidFill>
              </a:rPr>
              <a:t>製作：施珮瑩 黃堂瑋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kumimoji="0" lang="zh-TW" altLang="en-US" sz="4000" smtClean="0">
                <a:solidFill>
                  <a:srgbClr val="000000"/>
                </a:solidFill>
                <a:latin typeface="華康行楷體W5(P)" pitchFamily="66" charset="-120"/>
                <a:ea typeface="華康行楷體W5(P)" pitchFamily="66" charset="-120"/>
              </a:rPr>
              <a:t>碑林的特色</a:t>
            </a:r>
            <a:r>
              <a:rPr kumimoji="0" lang="en-US" altLang="zh-TW" sz="4000" smtClean="0">
                <a:solidFill>
                  <a:srgbClr val="000000"/>
                </a:solidFill>
                <a:latin typeface="華康行楷體W5(P)" pitchFamily="66" charset="-120"/>
                <a:ea typeface="華康行楷體W5(P)" pitchFamily="66" charset="-120"/>
              </a:rPr>
              <a:t>1-</a:t>
            </a:r>
            <a:r>
              <a:rPr kumimoji="0" lang="zh-TW" altLang="en-US" sz="4000" smtClean="0">
                <a:solidFill>
                  <a:srgbClr val="000000"/>
                </a:solidFill>
                <a:latin typeface="華康行楷體W5(P)" pitchFamily="66" charset="-120"/>
                <a:ea typeface="華康行楷體W5(P)" pitchFamily="66" charset="-120"/>
              </a:rPr>
              <a:t>設計特殊</a:t>
            </a:r>
          </a:p>
        </p:txBody>
      </p:sp>
      <p:sp>
        <p:nvSpPr>
          <p:cNvPr id="37890" name="Rectangle 20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2060575"/>
            <a:ext cx="4038600" cy="4065588"/>
          </a:xfrm>
          <a:noFill/>
        </p:spPr>
        <p:txBody>
          <a:bodyPr/>
          <a:lstStyle/>
          <a:p>
            <a:pPr marL="533400" indent="-533400">
              <a:buFont typeface="Wingdings" pitchFamily="2" charset="2"/>
              <a:buNone/>
            </a:pPr>
            <a:r>
              <a:rPr lang="zh-TW" altLang="en-US" sz="2800" smtClean="0">
                <a:solidFill>
                  <a:srgbClr val="FF0000"/>
                </a:solidFill>
                <a:effectLst/>
                <a:latin typeface="標楷體" pitchFamily="65" charset="-120"/>
                <a:ea typeface="標楷體" pitchFamily="65" charset="-120"/>
              </a:rPr>
              <a:t>造型深具意涵：</a:t>
            </a:r>
          </a:p>
          <a:p>
            <a:pPr marL="533400" indent="-533400">
              <a:buFont typeface="Wingdings" pitchFamily="2" charset="2"/>
              <a:buNone/>
            </a:pPr>
            <a:r>
              <a:rPr lang="en-US" altLang="zh-TW" sz="2800" smtClean="0">
                <a:effectLst/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800" smtClean="0">
                <a:effectLst/>
                <a:latin typeface="標楷體" pitchFamily="65" charset="-120"/>
                <a:ea typeface="標楷體" pitchFamily="65" charset="-120"/>
              </a:rPr>
              <a:t>結合易經哲思</a:t>
            </a:r>
          </a:p>
          <a:p>
            <a:pPr marL="533400" indent="-533400">
              <a:buFont typeface="Wingdings" pitchFamily="2" charset="2"/>
              <a:buNone/>
            </a:pPr>
            <a:r>
              <a:rPr lang="en-US" altLang="zh-TW" sz="2800" smtClean="0">
                <a:effectLst/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800" smtClean="0">
                <a:effectLst/>
                <a:latin typeface="標楷體" pitchFamily="65" charset="-120"/>
                <a:ea typeface="標楷體" pitchFamily="65" charset="-120"/>
              </a:rPr>
              <a:t>正面看</a:t>
            </a:r>
            <a:r>
              <a:rPr lang="en-US" altLang="zh-TW" sz="2800" smtClean="0">
                <a:effectLst/>
                <a:latin typeface="標楷體" pitchFamily="65" charset="-120"/>
                <a:ea typeface="標楷體" pitchFamily="65" charset="-120"/>
              </a:rPr>
              <a:t>--</a:t>
            </a:r>
            <a:r>
              <a:rPr lang="zh-TW" altLang="en-US" sz="2400" smtClean="0">
                <a:solidFill>
                  <a:schemeClr val="accent2"/>
                </a:solidFill>
                <a:effectLst/>
                <a:latin typeface="標楷體" pitchFamily="65" charset="-120"/>
                <a:ea typeface="標楷體" pitchFamily="65" charset="-120"/>
              </a:rPr>
              <a:t>頭頂天，肩可</a:t>
            </a:r>
          </a:p>
          <a:p>
            <a:pPr marL="533400" indent="-533400">
              <a:buFont typeface="Wingdings" pitchFamily="2" charset="2"/>
              <a:buNone/>
            </a:pPr>
            <a:r>
              <a:rPr lang="zh-TW" altLang="en-US" sz="2400" smtClean="0">
                <a:solidFill>
                  <a:schemeClr val="accent2"/>
                </a:solidFill>
                <a:effectLst/>
                <a:latin typeface="標楷體" pitchFamily="65" charset="-120"/>
                <a:ea typeface="標楷體" pitchFamily="65" charset="-120"/>
              </a:rPr>
              <a:t>挑，腹中有墨滿經綸</a:t>
            </a:r>
            <a:r>
              <a:rPr lang="zh-TW" altLang="en-US" sz="2400" smtClean="0">
                <a:effectLst/>
                <a:latin typeface="標楷體" pitchFamily="65" charset="-120"/>
                <a:ea typeface="標楷體" pitchFamily="65" charset="-120"/>
              </a:rPr>
              <a:t>；</a:t>
            </a:r>
          </a:p>
          <a:p>
            <a:pPr marL="533400" indent="-533400">
              <a:buFont typeface="Wingdings" pitchFamily="2" charset="2"/>
              <a:buNone/>
            </a:pPr>
            <a:r>
              <a:rPr lang="en-US" altLang="zh-TW" sz="2800" smtClean="0">
                <a:effectLst/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800" smtClean="0">
                <a:effectLst/>
                <a:latin typeface="標楷體" pitchFamily="65" charset="-120"/>
                <a:ea typeface="標楷體" pitchFamily="65" charset="-120"/>
              </a:rPr>
              <a:t>側邊看</a:t>
            </a:r>
            <a:r>
              <a:rPr lang="en-US" altLang="zh-TW" sz="2800" smtClean="0">
                <a:effectLst/>
                <a:latin typeface="標楷體" pitchFamily="65" charset="-120"/>
                <a:ea typeface="標楷體" pitchFamily="65" charset="-120"/>
              </a:rPr>
              <a:t>--</a:t>
            </a:r>
            <a:r>
              <a:rPr lang="zh-TW" altLang="en-US" sz="2400" smtClean="0">
                <a:solidFill>
                  <a:schemeClr val="accent2"/>
                </a:solidFill>
                <a:effectLst/>
                <a:latin typeface="標楷體" pitchFamily="65" charset="-120"/>
                <a:ea typeface="標楷體" pitchFamily="65" charset="-120"/>
              </a:rPr>
              <a:t>天人合一，虛懷若谷。</a:t>
            </a:r>
            <a:endParaRPr lang="zh-TW" altLang="en-US" sz="2800" smtClean="0">
              <a:effectLst/>
              <a:latin typeface="標楷體" pitchFamily="65" charset="-120"/>
              <a:ea typeface="標楷體" pitchFamily="65" charset="-120"/>
            </a:endParaRPr>
          </a:p>
          <a:p>
            <a:pPr marL="533400" indent="-533400">
              <a:buFont typeface="Wingdings" pitchFamily="2" charset="2"/>
              <a:buNone/>
            </a:pPr>
            <a:r>
              <a:rPr lang="zh-TW" altLang="en-US" sz="2800" smtClean="0">
                <a:solidFill>
                  <a:srgbClr val="FF0000"/>
                </a:solidFill>
                <a:effectLst/>
                <a:latin typeface="標楷體" pitchFamily="65" charset="-120"/>
                <a:ea typeface="標楷體" pitchFamily="65" charset="-120"/>
              </a:rPr>
              <a:t>與一般碑林迥異其趣。</a:t>
            </a:r>
          </a:p>
        </p:txBody>
      </p:sp>
      <p:pic>
        <p:nvPicPr>
          <p:cNvPr id="37891" name="Picture 22" descr="20160223_104630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427538" y="1700213"/>
            <a:ext cx="2089150" cy="2419350"/>
          </a:xfrm>
        </p:spPr>
      </p:pic>
      <p:pic>
        <p:nvPicPr>
          <p:cNvPr id="37892" name="Picture 23" descr="20160223_天人合一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516688" y="3500438"/>
            <a:ext cx="2087562" cy="2554287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kumimoji="0" lang="zh-TW" altLang="en-US" sz="4000" smtClean="0">
                <a:solidFill>
                  <a:srgbClr val="000000"/>
                </a:solidFill>
                <a:latin typeface="華康行楷體W5(P)" pitchFamily="66" charset="-120"/>
                <a:ea typeface="華康行楷體W5(P)" pitchFamily="66" charset="-120"/>
              </a:rPr>
              <a:t>碑林的特色</a:t>
            </a:r>
            <a:r>
              <a:rPr kumimoji="0" lang="en-US" altLang="zh-TW" sz="4000" smtClean="0">
                <a:solidFill>
                  <a:srgbClr val="000000"/>
                </a:solidFill>
                <a:latin typeface="華康行楷體W5(P)" pitchFamily="66" charset="-120"/>
                <a:ea typeface="華康行楷體W5(P)" pitchFamily="66" charset="-120"/>
              </a:rPr>
              <a:t>2 - </a:t>
            </a:r>
            <a:r>
              <a:rPr kumimoji="0" lang="zh-TW" altLang="en-US" sz="4000" smtClean="0">
                <a:solidFill>
                  <a:srgbClr val="000000"/>
                </a:solidFill>
                <a:latin typeface="華康行楷體W5(P)" pitchFamily="66" charset="-120"/>
                <a:ea typeface="華康行楷體W5(P)" pitchFamily="66" charset="-120"/>
              </a:rPr>
              <a:t>視覺美感</a:t>
            </a:r>
          </a:p>
        </p:txBody>
      </p:sp>
      <p:sp>
        <p:nvSpPr>
          <p:cNvPr id="38914" name="Rectangle 8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sz="2800" smtClean="0">
                <a:effectLst/>
                <a:latin typeface="標楷體" pitchFamily="65" charset="-120"/>
                <a:ea typeface="標楷體" pitchFamily="65" charset="-120"/>
              </a:rPr>
              <a:t>75</a:t>
            </a:r>
            <a:r>
              <a:rPr lang="zh-TW" altLang="en-US" sz="2800" smtClean="0">
                <a:effectLst/>
                <a:latin typeface="標楷體" pitchFamily="65" charset="-120"/>
                <a:ea typeface="標楷體" pitchFamily="65" charset="-120"/>
              </a:rPr>
              <a:t>度仰角人性化設計</a:t>
            </a:r>
          </a:p>
          <a:p>
            <a:r>
              <a:rPr lang="zh-TW" altLang="en-US" sz="2800" smtClean="0">
                <a:effectLst/>
                <a:latin typeface="標楷體" pitchFamily="65" charset="-120"/>
                <a:ea typeface="標楷體" pitchFamily="65" charset="-120"/>
              </a:rPr>
              <a:t>小品盆景象徵智慧增長</a:t>
            </a:r>
          </a:p>
          <a:p>
            <a:endParaRPr lang="zh-TW" altLang="en-US" sz="2800" smtClean="0">
              <a:effectLst/>
            </a:endParaRPr>
          </a:p>
        </p:txBody>
      </p:sp>
      <p:pic>
        <p:nvPicPr>
          <p:cNvPr id="38915" name="Picture 11" descr="20151214_碑林秋香 (1)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8200" y="2324100"/>
            <a:ext cx="4038600" cy="1308100"/>
          </a:xfrm>
        </p:spPr>
      </p:pic>
      <p:pic>
        <p:nvPicPr>
          <p:cNvPr id="38916" name="Picture 12" descr="20160223_104426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4067175" y="3716338"/>
            <a:ext cx="1439863" cy="2159000"/>
          </a:xfrm>
        </p:spPr>
      </p:pic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3716338"/>
            <a:ext cx="316865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3" descr="余光中 06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4525" y="3789363"/>
            <a:ext cx="2879725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kumimoji="0" lang="zh-TW" altLang="en-US" smtClean="0">
                <a:solidFill>
                  <a:srgbClr val="000000"/>
                </a:solidFill>
                <a:latin typeface="華康行楷體W5(P)" pitchFamily="66" charset="-120"/>
                <a:ea typeface="華康行楷體W5(P)" pitchFamily="66" charset="-120"/>
              </a:rPr>
              <a:t>碑林的特色</a:t>
            </a:r>
            <a:r>
              <a:rPr kumimoji="0" lang="en-US" altLang="zh-TW" smtClean="0">
                <a:solidFill>
                  <a:srgbClr val="000000"/>
                </a:solidFill>
                <a:latin typeface="華康行楷體W5(P)" pitchFamily="66" charset="-120"/>
                <a:ea typeface="華康行楷體W5(P)" pitchFamily="66" charset="-120"/>
              </a:rPr>
              <a:t>3 –</a:t>
            </a:r>
            <a:r>
              <a:rPr kumimoji="0" lang="zh-TW" altLang="en-US" smtClean="0">
                <a:solidFill>
                  <a:srgbClr val="000000"/>
                </a:solidFill>
                <a:latin typeface="華康行楷體W5(P)" pitchFamily="66" charset="-120"/>
                <a:ea typeface="華康行楷體W5(P)" pitchFamily="66" charset="-120"/>
              </a:rPr>
              <a:t>文史書畫兼具</a:t>
            </a:r>
          </a:p>
        </p:txBody>
      </p:sp>
      <p:pic>
        <p:nvPicPr>
          <p:cNvPr id="39938" name="Picture 7" descr="20160223_104501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14525" y="1981200"/>
            <a:ext cx="1865313" cy="1995488"/>
          </a:xfrm>
        </p:spPr>
      </p:pic>
      <p:pic>
        <p:nvPicPr>
          <p:cNvPr id="39939" name="Picture 8" descr="20160223_104611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914525" y="4129088"/>
            <a:ext cx="1865313" cy="1997075"/>
          </a:xfrm>
        </p:spPr>
      </p:pic>
      <p:pic>
        <p:nvPicPr>
          <p:cNvPr id="39940" name="Picture 9" descr="20160223_104316"/>
          <p:cNvPicPr>
            <a:picLocks noChangeAspect="1" noChangeArrowheads="1"/>
          </p:cNvPicPr>
          <p:nvPr>
            <p:ph sz="half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648200" y="2259013"/>
            <a:ext cx="4038600" cy="3589337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>
              <a:defRPr/>
            </a:pPr>
            <a:r>
              <a:rPr kumimoji="0" lang="zh-TW" altLang="en-US" smtClean="0">
                <a:solidFill>
                  <a:srgbClr val="000000"/>
                </a:solidFill>
                <a:latin typeface="華康行楷體W5(P)" pitchFamily="66" charset="-120"/>
                <a:ea typeface="華康行楷體W5(P)" pitchFamily="66" charset="-120"/>
              </a:rPr>
              <a:t>碑林的特色</a:t>
            </a:r>
            <a:r>
              <a:rPr kumimoji="0" lang="en-US" altLang="zh-TW" smtClean="0">
                <a:solidFill>
                  <a:srgbClr val="000000"/>
                </a:solidFill>
                <a:latin typeface="華康行楷體W5(P)" pitchFamily="66" charset="-120"/>
                <a:ea typeface="華康行楷體W5(P)" pitchFamily="66" charset="-120"/>
              </a:rPr>
              <a:t>4 –</a:t>
            </a:r>
            <a:r>
              <a:rPr kumimoji="0" lang="zh-TW" altLang="en-US" smtClean="0">
                <a:solidFill>
                  <a:srgbClr val="000000"/>
                </a:solidFill>
                <a:latin typeface="華康行楷體W5(P)" pitchFamily="66" charset="-120"/>
                <a:ea typeface="華康行楷體W5(P)" pitchFamily="66" charset="-120"/>
              </a:rPr>
              <a:t>雕塑之美</a:t>
            </a:r>
          </a:p>
        </p:txBody>
      </p:sp>
      <p:sp>
        <p:nvSpPr>
          <p:cNvPr id="40962" name="Rectangle 4"/>
          <p:cNvSpPr>
            <a:spLocks noGrp="1" noChangeArrowheads="1"/>
          </p:cNvSpPr>
          <p:nvPr>
            <p:ph sz="quarter" idx="1"/>
          </p:nvPr>
        </p:nvSpPr>
        <p:spPr>
          <a:xfrm>
            <a:off x="457200" y="1981200"/>
            <a:ext cx="4619625" cy="1995488"/>
          </a:xfrm>
        </p:spPr>
        <p:txBody>
          <a:bodyPr/>
          <a:lstStyle/>
          <a:p>
            <a:r>
              <a:rPr lang="zh-TW" altLang="en-US" sz="2800" smtClean="0">
                <a:effectLst/>
                <a:ea typeface="標楷體" pitchFamily="65" charset="-120"/>
              </a:rPr>
              <a:t>雕與塑兼融並用</a:t>
            </a:r>
          </a:p>
          <a:p>
            <a:r>
              <a:rPr lang="zh-TW" altLang="en-US" sz="2800" smtClean="0">
                <a:effectLst/>
                <a:ea typeface="標楷體" pitchFamily="65" charset="-120"/>
              </a:rPr>
              <a:t>青斗石石雕與交趾陶燒製</a:t>
            </a:r>
          </a:p>
        </p:txBody>
      </p:sp>
      <p:pic>
        <p:nvPicPr>
          <p:cNvPr id="40963" name="Picture 8" descr="20160223_104225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268538" y="3860800"/>
            <a:ext cx="2519362" cy="1995488"/>
          </a:xfrm>
        </p:spPr>
      </p:pic>
      <p:pic>
        <p:nvPicPr>
          <p:cNvPr id="40964" name="Picture 9" descr="20160223_105205"/>
          <p:cNvPicPr>
            <a:picLocks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6732588" y="1773238"/>
            <a:ext cx="2232025" cy="3529012"/>
          </a:xfrm>
        </p:spPr>
      </p:pic>
      <p:pic>
        <p:nvPicPr>
          <p:cNvPr id="40965" name="Picture 10" descr="20160223_104804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68313" y="4149725"/>
            <a:ext cx="1800225" cy="1997075"/>
          </a:xfrm>
        </p:spPr>
      </p:pic>
      <p:pic>
        <p:nvPicPr>
          <p:cNvPr id="40966" name="圖片 20496" descr="C:\Users\見陽\AppData\Local\Microsoft\Windows\INetCache\Content.Word\DSCF121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997200"/>
            <a:ext cx="2087563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kumimoji="0" lang="zh-TW" altLang="en-US" smtClean="0">
                <a:solidFill>
                  <a:srgbClr val="000000"/>
                </a:solidFill>
                <a:latin typeface="華康行楷體W5(P)" pitchFamily="66" charset="-120"/>
                <a:ea typeface="華康行楷體W5(P)" pitchFamily="66" charset="-120"/>
              </a:rPr>
              <a:t>碑林的特色</a:t>
            </a:r>
            <a:r>
              <a:rPr kumimoji="0" lang="en-US" altLang="zh-TW" smtClean="0">
                <a:solidFill>
                  <a:srgbClr val="000000"/>
                </a:solidFill>
                <a:latin typeface="華康行楷體W5(P)" pitchFamily="66" charset="-120"/>
                <a:ea typeface="華康行楷體W5(P)" pitchFamily="66" charset="-120"/>
              </a:rPr>
              <a:t>5 –</a:t>
            </a:r>
            <a:r>
              <a:rPr kumimoji="0" lang="zh-TW" altLang="en-US" smtClean="0">
                <a:solidFill>
                  <a:srgbClr val="000000"/>
                </a:solidFill>
                <a:latin typeface="華康行楷體W5(P)" pitchFamily="66" charset="-120"/>
                <a:ea typeface="華康行楷體W5(P)" pitchFamily="66" charset="-120"/>
              </a:rPr>
              <a:t>庭園美學</a:t>
            </a:r>
          </a:p>
        </p:txBody>
      </p:sp>
      <p:pic>
        <p:nvPicPr>
          <p:cNvPr id="41986" name="Picture 12" descr="20160223_105312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1844675"/>
            <a:ext cx="1511300" cy="1995488"/>
          </a:xfrm>
        </p:spPr>
      </p:pic>
      <p:pic>
        <p:nvPicPr>
          <p:cNvPr id="41987" name="Picture 13" descr="20160223_104630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3933825"/>
            <a:ext cx="1922463" cy="1997075"/>
          </a:xfrm>
        </p:spPr>
      </p:pic>
      <p:pic>
        <p:nvPicPr>
          <p:cNvPr id="41988" name="Picture 15" descr="20160302_1726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1989138"/>
            <a:ext cx="3673475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Rectangle 16"/>
          <p:cNvSpPr>
            <a:spLocks noGrp="1" noChangeArrowheads="1"/>
          </p:cNvSpPr>
          <p:nvPr>
            <p:ph sz="half" idx="1"/>
          </p:nvPr>
        </p:nvSpPr>
        <p:spPr>
          <a:xfrm>
            <a:off x="468313" y="1773238"/>
            <a:ext cx="3970337" cy="4352925"/>
          </a:xfrm>
        </p:spPr>
        <p:txBody>
          <a:bodyPr/>
          <a:lstStyle/>
          <a:p>
            <a:endParaRPr lang="zh-TW" altLang="en-US" sz="2800" smtClean="0">
              <a:effectLst/>
            </a:endParaRPr>
          </a:p>
        </p:txBody>
      </p:sp>
      <p:pic>
        <p:nvPicPr>
          <p:cNvPr id="4199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3663" y="2276475"/>
            <a:ext cx="230346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kumimoji="0" lang="zh-TW" altLang="en-US" smtClean="0">
                <a:solidFill>
                  <a:srgbClr val="000000"/>
                </a:solidFill>
                <a:latin typeface="華康行楷體W5(P)" pitchFamily="66" charset="-120"/>
                <a:ea typeface="華康行楷體W5(P)" pitchFamily="66" charset="-120"/>
              </a:rPr>
              <a:t>碑林的特色</a:t>
            </a:r>
            <a:r>
              <a:rPr kumimoji="0" lang="en-US" altLang="zh-TW" smtClean="0">
                <a:solidFill>
                  <a:srgbClr val="000000"/>
                </a:solidFill>
                <a:latin typeface="華康行楷體W5(P)" pitchFamily="66" charset="-120"/>
                <a:ea typeface="華康行楷體W5(P)" pitchFamily="66" charset="-120"/>
              </a:rPr>
              <a:t>6–</a:t>
            </a:r>
            <a:r>
              <a:rPr kumimoji="0" lang="zh-TW" altLang="en-US" smtClean="0">
                <a:solidFill>
                  <a:srgbClr val="000000"/>
                </a:solidFill>
                <a:latin typeface="華康行楷體W5(P)" pitchFamily="66" charset="-120"/>
                <a:ea typeface="華康行楷體W5(P)" pitchFamily="66" charset="-120"/>
              </a:rPr>
              <a:t>室外美術館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zh-TW" altLang="en-US" smtClean="0">
                <a:effectLst/>
                <a:latin typeface="標楷體" pitchFamily="65" charset="-120"/>
                <a:ea typeface="標楷體" pitchFamily="65" charset="-120"/>
              </a:rPr>
              <a:t>名家作品聚集，碑林共有</a:t>
            </a:r>
            <a:r>
              <a:rPr lang="en-US" altLang="zh-TW" smtClean="0">
                <a:effectLst/>
                <a:latin typeface="標楷體" pitchFamily="65" charset="-120"/>
                <a:ea typeface="標楷體" pitchFamily="65" charset="-120"/>
              </a:rPr>
              <a:t>60</a:t>
            </a:r>
            <a:r>
              <a:rPr lang="zh-TW" altLang="en-US" smtClean="0">
                <a:effectLst/>
                <a:latin typeface="標楷體" pitchFamily="65" charset="-120"/>
                <a:ea typeface="標楷體" pitchFamily="65" charset="-120"/>
              </a:rPr>
              <a:t>件作品</a:t>
            </a:r>
          </a:p>
          <a:p>
            <a:pPr>
              <a:lnSpc>
                <a:spcPct val="80000"/>
              </a:lnSpc>
            </a:pPr>
            <a:endParaRPr lang="zh-TW" altLang="en-US" smtClean="0">
              <a:effectLst/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80000"/>
              </a:lnSpc>
            </a:pPr>
            <a:r>
              <a:rPr lang="zh-TW" altLang="en-US" sz="2000" smtClean="0">
                <a:effectLst/>
                <a:latin typeface="標楷體" pitchFamily="65" charset="-120"/>
                <a:ea typeface="標楷體" pitchFamily="65" charset="-120"/>
              </a:rPr>
              <a:t>李奇茂   歐豪年	周澄	 溥心畬	 邵幼軒	  朱玖瑩</a:t>
            </a:r>
          </a:p>
          <a:p>
            <a:pPr>
              <a:lnSpc>
                <a:spcPct val="80000"/>
              </a:lnSpc>
            </a:pPr>
            <a:r>
              <a:rPr lang="zh-TW" altLang="en-US" sz="2000" smtClean="0">
                <a:effectLst/>
                <a:latin typeface="標楷體" pitchFamily="65" charset="-120"/>
                <a:ea typeface="標楷體" pitchFamily="65" charset="-120"/>
              </a:rPr>
              <a:t>胡  恆   蔡元亨	陳其銓	 拾  得	 胡昌熾	  蔡友</a:t>
            </a:r>
          </a:p>
          <a:p>
            <a:pPr>
              <a:lnSpc>
                <a:spcPct val="80000"/>
              </a:lnSpc>
            </a:pPr>
            <a:r>
              <a:rPr lang="zh-TW" altLang="en-US" sz="2000" smtClean="0">
                <a:effectLst/>
                <a:latin typeface="標楷體" pitchFamily="65" charset="-120"/>
                <a:ea typeface="標楷體" pitchFamily="65" charset="-120"/>
              </a:rPr>
              <a:t>陳丁奇   江明賢	賈景德 	 李普同	 張炳煌	  吳文遠</a:t>
            </a:r>
          </a:p>
          <a:p>
            <a:pPr>
              <a:lnSpc>
                <a:spcPct val="80000"/>
              </a:lnSpc>
            </a:pPr>
            <a:r>
              <a:rPr lang="zh-TW" altLang="en-US" sz="2000" smtClean="0">
                <a:effectLst/>
                <a:latin typeface="標楷體" pitchFamily="65" charset="-120"/>
                <a:ea typeface="標楷體" pitchFamily="65" charset="-120"/>
              </a:rPr>
              <a:t>招子庸   林章湖	陳岳山	 劉子仁	 陳哲卿	  馬壽華</a:t>
            </a:r>
          </a:p>
          <a:p>
            <a:pPr>
              <a:lnSpc>
                <a:spcPct val="80000"/>
              </a:lnSpc>
            </a:pPr>
            <a:r>
              <a:rPr lang="zh-TW" altLang="en-US" sz="2000" smtClean="0">
                <a:effectLst/>
                <a:latin typeface="標楷體" pitchFamily="65" charset="-120"/>
                <a:ea typeface="標楷體" pitchFamily="65" charset="-120"/>
              </a:rPr>
              <a:t>黃才松   宋瑞和	黃華源  陳秋祥	 司徒乃鍾 蕭吉川</a:t>
            </a:r>
          </a:p>
          <a:p>
            <a:pPr>
              <a:lnSpc>
                <a:spcPct val="80000"/>
              </a:lnSpc>
            </a:pPr>
            <a:r>
              <a:rPr lang="zh-TW" altLang="en-US" sz="2000" smtClean="0">
                <a:effectLst/>
                <a:latin typeface="標楷體" pitchFamily="65" charset="-120"/>
                <a:ea typeface="標楷體" pitchFamily="65" charset="-120"/>
              </a:rPr>
              <a:t>柯朝	     楊襄雲	柯杏霖	 黃傳心	 林進忠	</a:t>
            </a:r>
          </a:p>
          <a:p>
            <a:pPr>
              <a:lnSpc>
                <a:spcPct val="80000"/>
              </a:lnSpc>
            </a:pPr>
            <a:endParaRPr lang="en-US" altLang="zh-TW" sz="2000" smtClean="0">
              <a:effectLst/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80000"/>
              </a:lnSpc>
            </a:pPr>
            <a:endParaRPr lang="zh-TW" altLang="en-US" sz="2000" smtClean="0">
              <a:effectLst/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smtClean="0">
                <a:effectLst/>
                <a:ea typeface="華康行楷體W5" pitchFamily="65" charset="-120"/>
              </a:rPr>
              <a:t>小小碑林展現大大文化高度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mtClean="0">
              <a:effectLst/>
            </a:endParaRPr>
          </a:p>
          <a:p>
            <a:r>
              <a:rPr lang="zh-TW" altLang="en-US" smtClean="0">
                <a:effectLst/>
                <a:latin typeface="標楷體" pitchFamily="65" charset="-120"/>
                <a:ea typeface="標楷體" pitchFamily="65" charset="-120"/>
              </a:rPr>
              <a:t>極致空間美學的「港墘碑林」，作品以書畫為主，因為名家的加持展現出獨有的文化高度，大都是當代聞名海峽兩岸的名家。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zh-TW" altLang="en-US" sz="4000" smtClean="0">
                <a:effectLst/>
                <a:ea typeface="華康行楷體W5" pitchFamily="65" charset="-120"/>
              </a:rPr>
              <a:t>紮根教育、交流學習</a:t>
            </a:r>
          </a:p>
        </p:txBody>
      </p:sp>
      <p:pic>
        <p:nvPicPr>
          <p:cNvPr id="45058" name="圖片 34" descr="E:\DSCF1510.JPG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92275" y="1700213"/>
            <a:ext cx="2879725" cy="1800225"/>
          </a:xfrm>
        </p:spPr>
      </p:pic>
      <p:pic>
        <p:nvPicPr>
          <p:cNvPr id="45059" name="圖片 35" descr="D:\資料\My Pictures\DSCF1511.JPG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76825" y="1700213"/>
            <a:ext cx="3240088" cy="1800225"/>
          </a:xfrm>
        </p:spPr>
      </p:pic>
      <p:pic>
        <p:nvPicPr>
          <p:cNvPr id="45060" name="圖片 32" descr="D:\資料\My Pictures\DSCF1360.JPG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1547813" y="4005263"/>
            <a:ext cx="2016125" cy="1458912"/>
          </a:xfrm>
        </p:spPr>
      </p:pic>
      <p:pic>
        <p:nvPicPr>
          <p:cNvPr id="45061" name="圖片 33" descr="D:\資料\My Pictures\IMG_20151213_111159.jpg"/>
          <p:cNvPicPr>
            <a:picLocks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3708400" y="4005263"/>
            <a:ext cx="1924050" cy="1439862"/>
          </a:xfrm>
        </p:spPr>
      </p:pic>
      <p:sp>
        <p:nvSpPr>
          <p:cNvPr id="45062" name="Text Box 12"/>
          <p:cNvSpPr txBox="1">
            <a:spLocks noChangeArrowheads="1"/>
          </p:cNvSpPr>
          <p:nvPr/>
        </p:nvSpPr>
        <p:spPr bwMode="auto">
          <a:xfrm>
            <a:off x="2843213" y="3429000"/>
            <a:ext cx="4968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>
                <a:solidFill>
                  <a:schemeClr val="accent2"/>
                </a:solidFill>
              </a:rPr>
              <a:t>在地學生</a:t>
            </a:r>
            <a:r>
              <a:rPr lang="en-US" altLang="zh-TW" sz="2000">
                <a:solidFill>
                  <a:schemeClr val="accent2"/>
                </a:solidFill>
              </a:rPr>
              <a:t>--</a:t>
            </a:r>
            <a:r>
              <a:rPr lang="zh-TW" altLang="en-US" sz="2000">
                <a:solidFill>
                  <a:schemeClr val="accent2"/>
                </a:solidFill>
              </a:rPr>
              <a:t>認識家鄉從導覽解說做起</a:t>
            </a:r>
          </a:p>
        </p:txBody>
      </p:sp>
      <p:pic>
        <p:nvPicPr>
          <p:cNvPr id="45063" name="Picture 13" descr="書法6 12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5963" y="4005263"/>
            <a:ext cx="21907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 Box 14"/>
          <p:cNvSpPr txBox="1">
            <a:spLocks noChangeArrowheads="1"/>
          </p:cNvSpPr>
          <p:nvPr/>
        </p:nvSpPr>
        <p:spPr bwMode="auto">
          <a:xfrm>
            <a:off x="2643188" y="5734050"/>
            <a:ext cx="4233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en-US"/>
          </a:p>
        </p:txBody>
      </p:sp>
      <p:sp>
        <p:nvSpPr>
          <p:cNvPr id="45065" name="Text Box 15"/>
          <p:cNvSpPr txBox="1">
            <a:spLocks noChangeArrowheads="1"/>
          </p:cNvSpPr>
          <p:nvPr/>
        </p:nvSpPr>
        <p:spPr bwMode="auto">
          <a:xfrm>
            <a:off x="2843213" y="5661025"/>
            <a:ext cx="3889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>
                <a:solidFill>
                  <a:schemeClr val="accent2"/>
                </a:solidFill>
              </a:rPr>
              <a:t>藝術愛好者觀摩學習的場域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effectLst/>
                <a:ea typeface="華康行楷體W5" pitchFamily="65" charset="-120"/>
              </a:rPr>
              <a:t>「港墘藝術園區」的現在進行式</a:t>
            </a:r>
            <a:r>
              <a:rPr lang="zh-TW" altLang="en-US" smtClean="0">
                <a:effectLst/>
              </a:rPr>
              <a:t> 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FF0000"/>
                </a:solidFill>
                <a:effectLst/>
                <a:ea typeface="標楷體" pitchFamily="65" charset="-120"/>
              </a:rPr>
              <a:t>社區人文美學再結合學校環境美學</a:t>
            </a:r>
            <a:r>
              <a:rPr lang="zh-TW" altLang="en-US" smtClean="0">
                <a:effectLst/>
                <a:ea typeface="標楷體" pitchFamily="65" charset="-120"/>
              </a:rPr>
              <a:t>，</a:t>
            </a:r>
            <a:r>
              <a:rPr lang="zh-TW" altLang="en-US" sz="2800" smtClean="0">
                <a:effectLst/>
                <a:ea typeface="標楷體" pitchFamily="65" charset="-120"/>
              </a:rPr>
              <a:t>將創發成為全省獨一無二的「碑林群」，呈現當今首屈一指的美術書法等藝術大師作品。</a:t>
            </a:r>
          </a:p>
          <a:p>
            <a:r>
              <a:rPr lang="zh-TW" altLang="en-US" sz="2800" smtClean="0">
                <a:effectLst/>
                <a:ea typeface="標楷體" pitchFamily="65" charset="-120"/>
              </a:rPr>
              <a:t>「港墘碑林」完成了，現繼續推動「港墘碑牆」、「港墘絲路」、「港墘音樂廣場」的施作。港墘藝術園區指日可待，將來是南故宮與東石布袋旅遊區的中繼站，值得一再駐足玩賞品味。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effectLst/>
                <a:ea typeface="華康行楷體W5" pitchFamily="65" charset="-120"/>
              </a:rPr>
              <a:t>港墘國小人文工程</a:t>
            </a:r>
          </a:p>
        </p:txBody>
      </p:sp>
      <p:pic>
        <p:nvPicPr>
          <p:cNvPr id="47106" name="圖片 1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1844675"/>
            <a:ext cx="2376488" cy="4105275"/>
          </a:xfrm>
        </p:spPr>
      </p:pic>
      <p:sp>
        <p:nvSpPr>
          <p:cNvPr id="47107" name="Text Box 12"/>
          <p:cNvSpPr txBox="1">
            <a:spLocks noChangeArrowheads="1"/>
          </p:cNvSpPr>
          <p:nvPr/>
        </p:nvSpPr>
        <p:spPr bwMode="auto">
          <a:xfrm>
            <a:off x="1763713" y="5373688"/>
            <a:ext cx="1727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>
                <a:solidFill>
                  <a:schemeClr val="bg1"/>
                </a:solidFill>
              </a:rPr>
              <a:t>入口意象</a:t>
            </a:r>
          </a:p>
        </p:txBody>
      </p:sp>
      <p:sp>
        <p:nvSpPr>
          <p:cNvPr id="47108" name="Rectangle 14"/>
          <p:cNvSpPr>
            <a:spLocks noGrp="1" noChangeArrowheads="1"/>
          </p:cNvSpPr>
          <p:nvPr>
            <p:ph sz="quarter" idx="2"/>
          </p:nvPr>
        </p:nvSpPr>
        <p:spPr>
          <a:xfrm>
            <a:off x="3563938" y="2060575"/>
            <a:ext cx="5580062" cy="1995488"/>
          </a:xfrm>
        </p:spPr>
        <p:txBody>
          <a:bodyPr/>
          <a:lstStyle/>
          <a:p>
            <a:r>
              <a:rPr lang="en-US" altLang="zh-TW" sz="2400" smtClean="0">
                <a:effectLst/>
              </a:rPr>
              <a:t>1.</a:t>
            </a:r>
            <a:r>
              <a:rPr lang="zh-TW" altLang="en-US" sz="2400" smtClean="0">
                <a:effectLst/>
              </a:rPr>
              <a:t>歐豪年「港墘碑牆」已完成</a:t>
            </a:r>
          </a:p>
          <a:p>
            <a:r>
              <a:rPr lang="en-US" altLang="zh-TW" sz="2400" smtClean="0">
                <a:effectLst/>
              </a:rPr>
              <a:t>2.</a:t>
            </a:r>
            <a:r>
              <a:rPr lang="zh-TW" altLang="en-US" sz="2400" smtClean="0">
                <a:effectLst/>
              </a:rPr>
              <a:t>江明賢「港墘詩路」墨寶燒製中</a:t>
            </a:r>
          </a:p>
          <a:p>
            <a:r>
              <a:rPr lang="zh-TW" altLang="en-US" sz="2400" smtClean="0">
                <a:effectLst/>
              </a:rPr>
              <a:t> </a:t>
            </a:r>
            <a:r>
              <a:rPr lang="en-US" altLang="zh-TW" sz="2400" smtClean="0">
                <a:effectLst/>
              </a:rPr>
              <a:t>3.</a:t>
            </a:r>
            <a:r>
              <a:rPr lang="zh-TW" altLang="en-US" sz="2400" smtClean="0">
                <a:effectLst/>
              </a:rPr>
              <a:t>周澄「港墘音樂廣場」墨寶燒製中 </a:t>
            </a:r>
          </a:p>
        </p:txBody>
      </p:sp>
      <p:pic>
        <p:nvPicPr>
          <p:cNvPr id="47109" name="圖片 9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3563938" y="3789363"/>
            <a:ext cx="2568575" cy="1438275"/>
          </a:xfrm>
        </p:spPr>
      </p:pic>
      <p:pic>
        <p:nvPicPr>
          <p:cNvPr id="47110" name="圖片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763" y="3789363"/>
            <a:ext cx="25146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Text Box 21"/>
          <p:cNvSpPr txBox="1">
            <a:spLocks noChangeArrowheads="1"/>
          </p:cNvSpPr>
          <p:nvPr/>
        </p:nvSpPr>
        <p:spPr bwMode="auto">
          <a:xfrm>
            <a:off x="3492500" y="5300663"/>
            <a:ext cx="518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>
                <a:solidFill>
                  <a:srgbClr val="FF0000"/>
                </a:solidFill>
              </a:rPr>
              <a:t>歐豪年大師題贈墨寶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7" name="Picture 7" descr="20160223_105828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effectLst/>
                <a:ea typeface="華康行楷體W5" pitchFamily="65" charset="-120"/>
              </a:rPr>
              <a:t>港墘碑牆</a:t>
            </a:r>
          </a:p>
        </p:txBody>
      </p:sp>
      <p:pic>
        <p:nvPicPr>
          <p:cNvPr id="48130" name="圖片 5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148263" y="2133600"/>
            <a:ext cx="1587500" cy="1582738"/>
          </a:xfrm>
        </p:spPr>
      </p:pic>
      <p:sp>
        <p:nvSpPr>
          <p:cNvPr id="48131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zh-TW" altLang="en-US" sz="2800" smtClean="0">
                <a:effectLst/>
                <a:latin typeface="標楷體" pitchFamily="65" charset="-120"/>
                <a:ea typeface="標楷體" pitchFamily="65" charset="-120"/>
              </a:rPr>
              <a:t>林福地導演應港墘國小之邀請蒞校並題贈「汪洋中的一條船」墨寶</a:t>
            </a:r>
          </a:p>
          <a:p>
            <a:r>
              <a:rPr lang="zh-TW" altLang="en-US" sz="2800" smtClean="0">
                <a:effectLst/>
                <a:ea typeface="標楷體" pitchFamily="65" charset="-120"/>
              </a:rPr>
              <a:t>港墘碑牆作品</a:t>
            </a:r>
            <a:r>
              <a:rPr lang="en-US" altLang="zh-TW" sz="2800" smtClean="0">
                <a:effectLst/>
                <a:ea typeface="標楷體" pitchFamily="65" charset="-120"/>
              </a:rPr>
              <a:t>15</a:t>
            </a:r>
            <a:r>
              <a:rPr lang="zh-TW" altLang="en-US" sz="2800" smtClean="0">
                <a:effectLst/>
                <a:ea typeface="標楷體" pitchFamily="65" charset="-120"/>
              </a:rPr>
              <a:t>面，製作中。</a:t>
            </a:r>
            <a:endParaRPr lang="en-US" altLang="zh-TW" sz="2800" smtClean="0">
              <a:effectLst/>
              <a:ea typeface="標楷體" pitchFamily="65" charset="-120"/>
            </a:endParaRPr>
          </a:p>
        </p:txBody>
      </p:sp>
      <p:pic>
        <p:nvPicPr>
          <p:cNvPr id="48132" name="圖片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2950" y="2924175"/>
            <a:ext cx="180022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圖片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4025" y="1268413"/>
            <a:ext cx="1871663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14" descr="IMG_5209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395288" y="1412875"/>
            <a:ext cx="2660650" cy="1995488"/>
          </a:xfrm>
        </p:spPr>
      </p:pic>
      <p:pic>
        <p:nvPicPr>
          <p:cNvPr id="48135" name="Picture 15" descr="IMG_林福地來訪 (12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43213" y="1700213"/>
            <a:ext cx="20161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smtClean="0">
                <a:effectLst/>
                <a:latin typeface="華康行楷體W5" pitchFamily="65" charset="-120"/>
                <a:ea typeface="華康行楷體W5" pitchFamily="65" charset="-120"/>
              </a:rPr>
              <a:t>港墘詩路</a:t>
            </a:r>
            <a:r>
              <a:rPr lang="en-US" altLang="zh-TW" sz="4000" smtClean="0">
                <a:effectLst/>
                <a:latin typeface="華康行楷體W5" pitchFamily="65" charset="-120"/>
                <a:ea typeface="華康行楷體W5" pitchFamily="65" charset="-120"/>
              </a:rPr>
              <a:t>-</a:t>
            </a:r>
            <a:r>
              <a:rPr lang="zh-TW" altLang="en-US" sz="4000" smtClean="0">
                <a:effectLst/>
                <a:latin typeface="華康行楷體W5" pitchFamily="65" charset="-120"/>
                <a:ea typeface="華康行楷體W5" pitchFamily="65" charset="-120"/>
              </a:rPr>
              <a:t>進行式</a:t>
            </a:r>
          </a:p>
        </p:txBody>
      </p:sp>
      <p:pic>
        <p:nvPicPr>
          <p:cNvPr id="49154" name="Picture 9" descr="詩路 (2)"/>
          <p:cNvPicPr>
            <a:picLocks noChangeAspect="1" noChangeArrowheads="1"/>
          </p:cNvPicPr>
          <p:nvPr>
            <p:ph sz="quarter" idx="3"/>
          </p:nvPr>
        </p:nvPicPr>
        <p:blipFill>
          <a:blip r:embed="rId2"/>
          <a:srcRect/>
          <a:stretch>
            <a:fillRect/>
          </a:stretch>
        </p:blipFill>
        <p:spPr>
          <a:xfrm>
            <a:off x="5364163" y="1700213"/>
            <a:ext cx="3549650" cy="2160587"/>
          </a:xfrm>
        </p:spPr>
      </p:pic>
      <p:pic>
        <p:nvPicPr>
          <p:cNvPr id="49155" name="Picture 10" descr="詩路"/>
          <p:cNvPicPr>
            <a:picLocks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356100" y="3357563"/>
            <a:ext cx="1943100" cy="2671762"/>
          </a:xfrm>
        </p:spPr>
      </p:pic>
      <p:pic>
        <p:nvPicPr>
          <p:cNvPr id="49156" name="Picture 12" descr="20160316_詩路位置-縮"/>
          <p:cNvPicPr>
            <a:picLocks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39750" y="1557338"/>
            <a:ext cx="3671888" cy="4321175"/>
          </a:xfrm>
        </p:spPr>
      </p:pic>
      <p:pic>
        <p:nvPicPr>
          <p:cNvPr id="49157" name="Picture 13" descr="詩路 (1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6688" y="4076700"/>
            <a:ext cx="223361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Text Box 14"/>
          <p:cNvSpPr txBox="1">
            <a:spLocks noChangeArrowheads="1"/>
          </p:cNvSpPr>
          <p:nvPr/>
        </p:nvSpPr>
        <p:spPr bwMode="auto">
          <a:xfrm>
            <a:off x="611188" y="5876925"/>
            <a:ext cx="35290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solidFill>
                  <a:schemeClr val="accent2"/>
                </a:solidFill>
              </a:rPr>
              <a:t>詩路作品</a:t>
            </a:r>
            <a:r>
              <a:rPr lang="en-US" altLang="zh-TW">
                <a:solidFill>
                  <a:schemeClr val="accent2"/>
                </a:solidFill>
              </a:rPr>
              <a:t>18</a:t>
            </a:r>
            <a:r>
              <a:rPr lang="zh-TW" altLang="en-US">
                <a:solidFill>
                  <a:schemeClr val="accent2"/>
                </a:solidFill>
              </a:rPr>
              <a:t>件，製作中。</a:t>
            </a:r>
            <a:endParaRPr lang="en-US" altLang="zh-TW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smtClean="0">
                <a:effectLst/>
                <a:ea typeface="華康行楷體W5" pitchFamily="65" charset="-120"/>
              </a:rPr>
              <a:t>「港墘音樂廣場」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1200"/>
            <a:ext cx="5194300" cy="4144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zh-TW" altLang="en-US" sz="2400" smtClean="0">
                <a:effectLst/>
                <a:latin typeface="標楷體" pitchFamily="65" charset="-120"/>
                <a:ea typeface="標楷體" pitchFamily="65" charset="-120"/>
              </a:rPr>
              <a:t>舞台係以華視每日一字主筆張炳煌所書「禮運大同篇」為背景，高</a:t>
            </a:r>
            <a:r>
              <a:rPr lang="en-US" altLang="zh-TW" sz="2400" smtClean="0">
                <a:effectLst/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sz="2400" smtClean="0">
                <a:effectLst/>
                <a:latin typeface="標楷體" pitchFamily="65" charset="-120"/>
                <a:ea typeface="標楷體" pitchFamily="65" charset="-120"/>
              </a:rPr>
              <a:t>尺、寬</a:t>
            </a:r>
            <a:r>
              <a:rPr lang="en-US" altLang="zh-TW" sz="2400" smtClean="0">
                <a:effectLst/>
                <a:latin typeface="標楷體" pitchFamily="65" charset="-120"/>
                <a:ea typeface="標楷體" pitchFamily="65" charset="-120"/>
              </a:rPr>
              <a:t>24</a:t>
            </a:r>
            <a:r>
              <a:rPr lang="zh-TW" altLang="en-US" sz="2400" smtClean="0">
                <a:effectLst/>
                <a:latin typeface="標楷體" pitchFamily="65" charset="-120"/>
                <a:ea typeface="標楷體" pitchFamily="65" charset="-120"/>
              </a:rPr>
              <a:t>尺，與台北市政府大廳之「禮運大同篇」完全相同，台北市政府是用石刻，港墘音樂廣場將用交趾燒，呈現方式不同而已。如能製作完成，將是全國最大、最具特色的交趾燒禮運大同篇。</a:t>
            </a:r>
          </a:p>
          <a:p>
            <a:pPr>
              <a:lnSpc>
                <a:spcPct val="80000"/>
              </a:lnSpc>
            </a:pPr>
            <a:r>
              <a:rPr lang="zh-TW" altLang="en-US" sz="2400" smtClean="0">
                <a:effectLst/>
                <a:latin typeface="標楷體" pitchFamily="65" charset="-120"/>
                <a:ea typeface="標楷體" pitchFamily="65" charset="-120"/>
              </a:rPr>
              <a:t>「港墘音樂廣場」墨寶係周澄所書，周澄老師是台灣第一位到北京故宮開個展的畫家，也是目前書詩畫印四絕的藝術家，被認為是文人畫的最後一筆。</a:t>
            </a:r>
          </a:p>
        </p:txBody>
      </p:sp>
      <p:pic>
        <p:nvPicPr>
          <p:cNvPr id="50179" name="圖片 7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516688" y="2205038"/>
            <a:ext cx="1574800" cy="3246437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765175"/>
            <a:ext cx="8229600" cy="1143000"/>
          </a:xfrm>
        </p:spPr>
        <p:txBody>
          <a:bodyPr/>
          <a:lstStyle/>
          <a:p>
            <a:r>
              <a:rPr lang="zh-TW" altLang="en-US" sz="4000" b="0" smtClean="0">
                <a:effectLst/>
                <a:ea typeface="華康行楷體W5" pitchFamily="65" charset="-120"/>
              </a:rPr>
              <a:t>人文港墘 夢想起飛</a:t>
            </a:r>
            <a:r>
              <a:rPr lang="zh-TW" altLang="en-US" sz="4000" b="0" smtClean="0">
                <a:effectLst/>
              </a:rPr>
              <a:t>   </a:t>
            </a:r>
            <a:br>
              <a:rPr lang="zh-TW" altLang="en-US" sz="4000" b="0" smtClean="0">
                <a:effectLst/>
              </a:rPr>
            </a:br>
            <a:endParaRPr lang="zh-TW" altLang="en-US" sz="4000" b="0" smtClean="0">
              <a:effectLst/>
            </a:endParaRP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775"/>
            <a:ext cx="8229600" cy="4497388"/>
          </a:xfrm>
        </p:spPr>
        <p:txBody>
          <a:bodyPr/>
          <a:lstStyle/>
          <a:p>
            <a:pPr marL="812800" indent="-812800"/>
            <a:r>
              <a:rPr lang="zh-TW" altLang="en-US" sz="2800" b="1" smtClean="0">
                <a:solidFill>
                  <a:srgbClr val="FF0000"/>
                </a:solidFill>
                <a:effectLst/>
                <a:ea typeface="標楷體" pitchFamily="65" charset="-120"/>
              </a:rPr>
              <a:t>港墘的過去、現在、未來</a:t>
            </a:r>
            <a:endParaRPr lang="zh-TW" altLang="en-US" sz="2800" smtClean="0">
              <a:solidFill>
                <a:srgbClr val="FF0000"/>
              </a:solidFill>
              <a:effectLst/>
              <a:ea typeface="標楷體" pitchFamily="65" charset="-120"/>
            </a:endParaRPr>
          </a:p>
          <a:p>
            <a:pPr marL="812800" indent="-812800"/>
            <a:r>
              <a:rPr lang="zh-TW" altLang="en-US" sz="2800" smtClean="0">
                <a:solidFill>
                  <a:schemeClr val="accent2"/>
                </a:solidFill>
                <a:effectLst/>
                <a:ea typeface="標楷體" pitchFamily="65" charset="-120"/>
              </a:rPr>
              <a:t>過去</a:t>
            </a:r>
            <a:r>
              <a:rPr lang="zh-TW" altLang="en-US" sz="2800" smtClean="0">
                <a:effectLst/>
                <a:ea typeface="標楷體" pitchFamily="65" charset="-120"/>
              </a:rPr>
              <a:t>港墘有</a:t>
            </a:r>
            <a:r>
              <a:rPr lang="zh-TW" altLang="en-US" sz="2800" u="sng" smtClean="0">
                <a:effectLst/>
                <a:ea typeface="標楷體" pitchFamily="65" charset="-120"/>
              </a:rPr>
              <a:t>莊無嫌</a:t>
            </a:r>
            <a:r>
              <a:rPr lang="zh-TW" altLang="en-US" sz="2800" smtClean="0">
                <a:effectLst/>
                <a:ea typeface="標楷體" pitchFamily="65" charset="-120"/>
              </a:rPr>
              <a:t>博士、有</a:t>
            </a:r>
            <a:r>
              <a:rPr lang="zh-TW" altLang="en-US" sz="2800" u="sng" smtClean="0">
                <a:effectLst/>
                <a:ea typeface="標楷體" pitchFamily="65" charset="-120"/>
              </a:rPr>
              <a:t>陳尚文</a:t>
            </a:r>
            <a:r>
              <a:rPr lang="zh-TW" altLang="en-US" sz="2800" smtClean="0">
                <a:effectLst/>
                <a:ea typeface="標楷體" pitchFamily="65" charset="-120"/>
              </a:rPr>
              <a:t>建設廳長、有港墘宋江陣、有星星知我心、寧靜海、汪洋中的一條船等電影的拍攝場景在港墘，</a:t>
            </a:r>
            <a:r>
              <a:rPr lang="zh-TW" altLang="en-US" sz="2800" smtClean="0">
                <a:solidFill>
                  <a:schemeClr val="accent2"/>
                </a:solidFill>
                <a:effectLst/>
                <a:ea typeface="標楷體" pitchFamily="65" charset="-120"/>
              </a:rPr>
              <a:t>現在</a:t>
            </a:r>
            <a:r>
              <a:rPr lang="zh-TW" altLang="en-US" sz="2800" smtClean="0">
                <a:effectLst/>
                <a:ea typeface="標楷體" pitchFamily="65" charset="-120"/>
              </a:rPr>
              <a:t>則有林柏賢、陳哲卿、柯慶瑞、駐鄉藝術家洪仁堡、港墘碑林許多名家作品的連結，名人的到訪足跡，創造了耀眼的人文亮點，</a:t>
            </a:r>
            <a:r>
              <a:rPr lang="zh-TW" altLang="en-US" sz="2800" smtClean="0">
                <a:solidFill>
                  <a:schemeClr val="accent2"/>
                </a:solidFill>
                <a:effectLst/>
                <a:ea typeface="標楷體" pitchFamily="65" charset="-120"/>
              </a:rPr>
              <a:t>未來</a:t>
            </a:r>
            <a:r>
              <a:rPr lang="zh-TW" altLang="en-US" sz="2800" smtClean="0">
                <a:effectLst/>
                <a:ea typeface="標楷體" pitchFamily="65" charset="-120"/>
              </a:rPr>
              <a:t>港墘國小將再展延此人文特色，逐步的完成「港墘碑牆」、「港墘絲路」、「港墘音樂廣場」的建設，創造港墘成為一個有聲有色的藝術園區。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zh-TW" altLang="en-US" sz="4000" smtClean="0">
                <a:effectLst/>
                <a:ea typeface="華康行楷體W5" pitchFamily="65" charset="-120"/>
              </a:rPr>
              <a:t>港墘深度之旅</a:t>
            </a:r>
          </a:p>
        </p:txBody>
      </p:sp>
      <p:pic>
        <p:nvPicPr>
          <p:cNvPr id="52226" name="圖片 118813" descr="港墘大樹 298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635375" y="1628775"/>
            <a:ext cx="1728788" cy="1439863"/>
          </a:xfrm>
        </p:spPr>
      </p:pic>
      <p:pic>
        <p:nvPicPr>
          <p:cNvPr id="52227" name="圖片 14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308850" y="1268413"/>
            <a:ext cx="1214438" cy="909637"/>
          </a:xfrm>
        </p:spPr>
      </p:pic>
      <p:pic>
        <p:nvPicPr>
          <p:cNvPr id="52228" name="圖片 18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395288" y="3716338"/>
            <a:ext cx="1152525" cy="1584325"/>
          </a:xfrm>
        </p:spPr>
      </p:pic>
      <p:pic>
        <p:nvPicPr>
          <p:cNvPr id="52229" name="圖片 2048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03350" y="4652963"/>
            <a:ext cx="192405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圖片 10259"/>
          <p:cNvPicPr>
            <a:picLocks noChangeAspect="1" noChangeArrowheads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>
          <a:xfrm>
            <a:off x="5795963" y="1628775"/>
            <a:ext cx="1109662" cy="1484313"/>
          </a:xfrm>
        </p:spPr>
      </p:pic>
      <p:pic>
        <p:nvPicPr>
          <p:cNvPr id="52231" name="圖片 1024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67550" y="2349500"/>
            <a:ext cx="20764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9750" y="1484313"/>
            <a:ext cx="2951163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15" descr="港墘社區 03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08400" y="3213100"/>
            <a:ext cx="3529013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4" name="Picture 16" descr="港墘 07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08850" y="4005263"/>
            <a:ext cx="15906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5" name="Text Box 17"/>
          <p:cNvSpPr txBox="1">
            <a:spLocks noChangeArrowheads="1"/>
          </p:cNvSpPr>
          <p:nvPr/>
        </p:nvSpPr>
        <p:spPr bwMode="auto">
          <a:xfrm>
            <a:off x="3779838" y="5589588"/>
            <a:ext cx="34559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/>
              <a:t>深厚人文底蘊</a:t>
            </a:r>
            <a:r>
              <a:rPr lang="en-US" altLang="zh-TW"/>
              <a:t>--</a:t>
            </a:r>
            <a:r>
              <a:rPr lang="zh-TW" altLang="en-US"/>
              <a:t>處處有故事</a:t>
            </a:r>
          </a:p>
        </p:txBody>
      </p:sp>
      <p:pic>
        <p:nvPicPr>
          <p:cNvPr id="52236" name="Picture 18" descr="音樂會 16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484438" y="3429000"/>
            <a:ext cx="1223962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zh-TW" altLang="en-US" sz="4000" smtClean="0">
                <a:effectLst/>
                <a:latin typeface="華康行楷體W5" pitchFamily="65" charset="-120"/>
                <a:ea typeface="華康行楷體W5" pitchFamily="65" charset="-120"/>
              </a:rPr>
              <a:t>史記：桃李不言 下自成蹊</a:t>
            </a:r>
          </a:p>
        </p:txBody>
      </p:sp>
      <p:pic>
        <p:nvPicPr>
          <p:cNvPr id="53250" name="圖片 7" descr="D:\資料\My Pictures\IMG_20151113_153348.jpg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2060575"/>
            <a:ext cx="2520950" cy="1593850"/>
          </a:xfrm>
        </p:spPr>
      </p:pic>
      <p:pic>
        <p:nvPicPr>
          <p:cNvPr id="53251" name="Picture 2" descr="D:\資料\My Pictures\DSCF0609.JPG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508625" y="1700213"/>
            <a:ext cx="2659063" cy="1995487"/>
          </a:xfrm>
        </p:spPr>
      </p:pic>
      <p:pic>
        <p:nvPicPr>
          <p:cNvPr id="53252" name="圖片 10" descr="D:\資料\My Pictures\書法6 120.jpg"/>
          <p:cNvPicPr>
            <a:picLocks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5219700" y="4292600"/>
            <a:ext cx="2592388" cy="1693863"/>
          </a:xfrm>
        </p:spPr>
      </p:pic>
      <p:pic>
        <p:nvPicPr>
          <p:cNvPr id="53253" name="Picture 12" descr="洪流來訪陳哲卿"/>
          <p:cNvPicPr>
            <a:picLocks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468313" y="4005263"/>
            <a:ext cx="2662237" cy="1997075"/>
          </a:xfrm>
        </p:spPr>
      </p:pic>
      <p:sp>
        <p:nvSpPr>
          <p:cNvPr id="53254" name="Text Box 13"/>
          <p:cNvSpPr txBox="1">
            <a:spLocks noChangeArrowheads="1"/>
          </p:cNvSpPr>
          <p:nvPr/>
        </p:nvSpPr>
        <p:spPr bwMode="auto">
          <a:xfrm>
            <a:off x="611188" y="1557338"/>
            <a:ext cx="424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>
                <a:solidFill>
                  <a:srgbClr val="FF0000"/>
                </a:solidFill>
                <a:ea typeface="標楷體" pitchFamily="65" charset="-120"/>
              </a:rPr>
              <a:t>因為你們的到訪，港墘亮起來</a:t>
            </a:r>
          </a:p>
        </p:txBody>
      </p:sp>
      <p:pic>
        <p:nvPicPr>
          <p:cNvPr id="53255" name="圖片 30" descr="D:\資料\My Pictures\DSCF079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71775" y="3933825"/>
            <a:ext cx="245745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Picture 15" descr="145511320795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3575" y="2060575"/>
            <a:ext cx="230505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7" name="圖片 8" descr="ee 24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80288" y="2781300"/>
            <a:ext cx="151288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smtClean="0">
                <a:effectLst/>
                <a:ea typeface="華康行楷體W5" pitchFamily="65" charset="-120"/>
              </a:rPr>
              <a:t>結語</a:t>
            </a:r>
          </a:p>
        </p:txBody>
      </p:sp>
      <p:sp>
        <p:nvSpPr>
          <p:cNvPr id="54274" name="Rectangle 1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zh-TW" altLang="en-US" sz="2400" smtClean="0">
                <a:effectLst/>
                <a:latin typeface="華康行楷體W5" pitchFamily="65" charset="-120"/>
                <a:ea typeface="華康行楷體W5" pitchFamily="65" charset="-120"/>
              </a:rPr>
              <a:t>桃李不言 下自成蹊</a:t>
            </a:r>
          </a:p>
          <a:p>
            <a:r>
              <a:rPr lang="zh-TW" altLang="en-US" sz="2400" smtClean="0">
                <a:effectLst/>
                <a:latin typeface="華康行楷體W5" pitchFamily="65" charset="-120"/>
                <a:ea typeface="華康行楷體W5" pitchFamily="65" charset="-120"/>
              </a:rPr>
              <a:t>因為兩個自稱小人物狂想曲的夢想家，點亮港墘的未來，林柏賢、陳哲卿</a:t>
            </a:r>
          </a:p>
          <a:p>
            <a:r>
              <a:rPr lang="zh-TW" altLang="en-US" sz="3600" smtClean="0">
                <a:effectLst/>
                <a:latin typeface="華康行楷體W5" pitchFamily="65" charset="-120"/>
                <a:ea typeface="華康行楷體W5" pitchFamily="65" charset="-120"/>
              </a:rPr>
              <a:t>港墘有您真好</a:t>
            </a:r>
          </a:p>
        </p:txBody>
      </p:sp>
      <p:pic>
        <p:nvPicPr>
          <p:cNvPr id="54275" name="圖片 4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500688" y="1981200"/>
            <a:ext cx="2332037" cy="414496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zh-TW" altLang="en-US" sz="4000" smtClean="0"/>
              <a:t/>
            </a:r>
            <a:br>
              <a:rPr lang="zh-TW" altLang="en-US" sz="4000" smtClean="0"/>
            </a:br>
            <a:r>
              <a:rPr lang="zh-TW" altLang="en-US" sz="4000" smtClean="0">
                <a:solidFill>
                  <a:srgbClr val="FF0000"/>
                </a:solidFill>
                <a:latin typeface="華康行楷體W5" pitchFamily="65" charset="-120"/>
                <a:ea typeface="華康行楷體W5" pitchFamily="65" charset="-120"/>
              </a:rPr>
              <a:t>人文港墘 夢想起飛</a:t>
            </a:r>
            <a:br>
              <a:rPr lang="zh-TW" altLang="en-US" sz="4000" smtClean="0">
                <a:solidFill>
                  <a:srgbClr val="FF0000"/>
                </a:solidFill>
                <a:latin typeface="華康行楷體W5" pitchFamily="65" charset="-120"/>
                <a:ea typeface="華康行楷體W5" pitchFamily="65" charset="-120"/>
              </a:rPr>
            </a:br>
            <a:endParaRPr lang="zh-TW" altLang="en-US" sz="4000" smtClean="0">
              <a:solidFill>
                <a:srgbClr val="FF0000"/>
              </a:solidFill>
              <a:latin typeface="華康行楷體W5" pitchFamily="65" charset="-120"/>
              <a:ea typeface="華康行楷體W5" pitchFamily="65" charset="-120"/>
            </a:endParaRPr>
          </a:p>
        </p:txBody>
      </p:sp>
      <p:pic>
        <p:nvPicPr>
          <p:cNvPr id="30722" name="Picture 7" descr="20151214_碑林秋香 (1)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916113"/>
            <a:ext cx="8229600" cy="3789362"/>
          </a:xfrm>
        </p:spPr>
      </p:pic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1979613" y="5084763"/>
            <a:ext cx="4105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>
                <a:solidFill>
                  <a:schemeClr val="bg1"/>
                </a:solidFill>
              </a:rPr>
              <a:t>歐豪年大師題字、周澄大師繪畫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450975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3600" smtClean="0">
                <a:ea typeface="華康行楷體W5" pitchFamily="65" charset="-120"/>
              </a:rPr>
              <a:t>人因夢想而偉大</a:t>
            </a:r>
            <a:r>
              <a:rPr lang="zh-TW" altLang="en-US" sz="3200" smtClean="0">
                <a:ea typeface="華康行楷體W5" pitchFamily="65" charset="-120"/>
              </a:rPr>
              <a:t/>
            </a:r>
            <a:br>
              <a:rPr lang="zh-TW" altLang="en-US" sz="3200" smtClean="0">
                <a:ea typeface="華康行楷體W5" pitchFamily="65" charset="-120"/>
              </a:rPr>
            </a:br>
            <a:r>
              <a:rPr lang="zh-TW" altLang="en-US" sz="2400" smtClean="0">
                <a:solidFill>
                  <a:srgbClr val="FF0000"/>
                </a:solidFill>
                <a:ea typeface="標楷體" pitchFamily="65" charset="-120"/>
              </a:rPr>
              <a:t>創造港墘碑林的兩位靈魂人物</a:t>
            </a:r>
          </a:p>
        </p:txBody>
      </p:sp>
      <p:pic>
        <p:nvPicPr>
          <p:cNvPr id="31746" name="Picture 6" descr="20150320_陳哲卿-縮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22338" y="1981200"/>
            <a:ext cx="3289300" cy="3752850"/>
          </a:xfrm>
        </p:spPr>
      </p:pic>
      <p:pic>
        <p:nvPicPr>
          <p:cNvPr id="31747" name="Picture 7" descr="林柏賢"/>
          <p:cNvPicPr>
            <a:picLocks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219700" y="1981200"/>
            <a:ext cx="3024188" cy="3752850"/>
          </a:xfrm>
        </p:spPr>
      </p:pic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3419475" y="5300663"/>
            <a:ext cx="2232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/>
              <a:t>陳哲卿老師</a:t>
            </a:r>
          </a:p>
        </p:txBody>
      </p:sp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7451725" y="5300663"/>
            <a:ext cx="15128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/>
              <a:t>林柏賢老師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mtClean="0">
                <a:ea typeface="華康行楷體W5" pitchFamily="65" charset="-120"/>
              </a:rPr>
              <a:t>壹</a:t>
            </a:r>
            <a:r>
              <a:rPr lang="en-US" altLang="zh-TW" smtClean="0">
                <a:latin typeface="Arial" charset="0"/>
                <a:ea typeface="華康行楷體W5" pitchFamily="65" charset="-120"/>
              </a:rPr>
              <a:t>‧</a:t>
            </a:r>
            <a:r>
              <a:rPr lang="zh-TW" altLang="en-US" smtClean="0">
                <a:ea typeface="華康行楷體W5" pitchFamily="65" charset="-120"/>
              </a:rPr>
              <a:t>港墘碑林創作始末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sz="1800" b="1" smtClean="0">
                <a:solidFill>
                  <a:srgbClr val="000000"/>
                </a:solidFill>
              </a:rPr>
              <a:t>一、 話說從頭 </a:t>
            </a:r>
            <a:r>
              <a:rPr lang="en-US" altLang="zh-TW" sz="1800" b="1" smtClean="0">
                <a:solidFill>
                  <a:srgbClr val="000000"/>
                </a:solidFill>
              </a:rPr>
              <a:t>-- </a:t>
            </a:r>
            <a:r>
              <a:rPr lang="zh-TW" altLang="en-US" sz="1800" b="1" smtClean="0">
                <a:solidFill>
                  <a:srgbClr val="000000"/>
                </a:solidFill>
              </a:rPr>
              <a:t>港墘派出所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sz="1800" smtClean="0">
                <a:solidFill>
                  <a:srgbClr val="000000"/>
                </a:solidFill>
              </a:rPr>
              <a:t>港墘派出所原建於昭和拾參年</a:t>
            </a:r>
            <a:r>
              <a:rPr lang="en-US" altLang="zh-TW" sz="1800" smtClean="0">
                <a:solidFill>
                  <a:srgbClr val="000000"/>
                </a:solidFill>
              </a:rPr>
              <a:t>〈</a:t>
            </a:r>
            <a:r>
              <a:rPr lang="zh-TW" altLang="en-US" sz="1800" smtClean="0">
                <a:solidFill>
                  <a:srgbClr val="000000"/>
                </a:solidFill>
              </a:rPr>
              <a:t>民國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zh-TW" sz="1800" smtClean="0">
                <a:solidFill>
                  <a:srgbClr val="000000"/>
                </a:solidFill>
              </a:rPr>
              <a:t>27</a:t>
            </a:r>
            <a:r>
              <a:rPr lang="zh-TW" altLang="en-US" sz="1800" smtClean="0">
                <a:solidFill>
                  <a:srgbClr val="000000"/>
                </a:solidFill>
              </a:rPr>
              <a:t>年</a:t>
            </a:r>
            <a:r>
              <a:rPr lang="en-US" altLang="zh-TW" sz="1800" smtClean="0">
                <a:solidFill>
                  <a:srgbClr val="000000"/>
                </a:solidFill>
              </a:rPr>
              <a:t>〉</a:t>
            </a:r>
            <a:r>
              <a:rPr lang="zh-TW" altLang="en-US" sz="1800" smtClean="0">
                <a:solidFill>
                  <a:srgbClr val="000000"/>
                </a:solidFill>
              </a:rPr>
              <a:t>，色調柔美、外觀氣派，是一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sz="1800" smtClean="0">
                <a:solidFill>
                  <a:srgbClr val="000000"/>
                </a:solidFill>
              </a:rPr>
              <a:t>結合西洋與和漢風格的建築物。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zh-TW" sz="1800" smtClean="0">
                <a:solidFill>
                  <a:srgbClr val="000000"/>
                </a:solidFill>
              </a:rPr>
              <a:t>2012</a:t>
            </a:r>
            <a:r>
              <a:rPr lang="zh-TW" altLang="en-US" sz="1800" smtClean="0">
                <a:solidFill>
                  <a:srgbClr val="000000"/>
                </a:solidFill>
              </a:rPr>
              <a:t>年，因為後建的派出所毀損不堪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sz="1800" smtClean="0">
                <a:solidFill>
                  <a:srgbClr val="000000"/>
                </a:solidFill>
              </a:rPr>
              <a:t>使用，須要拆除重建，為擴大建築面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sz="1800" smtClean="0">
                <a:solidFill>
                  <a:srgbClr val="000000"/>
                </a:solidFill>
              </a:rPr>
              <a:t>積，決定拆除老派出所，經陳請文建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sz="1800" smtClean="0">
                <a:solidFill>
                  <a:srgbClr val="000000"/>
                </a:solidFill>
              </a:rPr>
              <a:t>會及縣政府保留或遷移無效，乃由陳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sz="1800" smtClean="0">
                <a:solidFill>
                  <a:srgbClr val="000000"/>
                </a:solidFill>
              </a:rPr>
              <a:t>哲卿與林柏賢二人自力救濟，完成門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sz="1800" smtClean="0">
                <a:solidFill>
                  <a:srgbClr val="000000"/>
                </a:solidFill>
              </a:rPr>
              <a:t>前雙柱的遷移。雖僅雙柱，寥勝於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sz="1800" smtClean="0">
                <a:solidFill>
                  <a:srgbClr val="000000"/>
                </a:solidFill>
              </a:rPr>
              <a:t>無，是港墘目前唯一的歷史建築物。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4648200" y="1981200"/>
            <a:ext cx="4038600" cy="4144963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zh-TW" altLang="en-US" sz="2800"/>
              <a:t>     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zh-TW" altLang="en-US" sz="1800">
              <a:solidFill>
                <a:srgbClr val="000000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zh-TW" sz="1800">
              <a:solidFill>
                <a:srgbClr val="000000"/>
              </a:solidFill>
            </a:endParaRPr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3860800"/>
            <a:ext cx="370998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1844675"/>
            <a:ext cx="30988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3" name="Rectangle 7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609600"/>
            <a:ext cx="8229600" cy="803275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 smtClean="0">
                <a:ea typeface="華康行楷體W5" pitchFamily="65" charset="-120"/>
              </a:rPr>
              <a:t>二、民間自力救濟典範</a:t>
            </a:r>
          </a:p>
        </p:txBody>
      </p:sp>
      <p:sp>
        <p:nvSpPr>
          <p:cNvPr id="39937" name="內容版面配置區 2"/>
          <p:cNvSpPr>
            <a:spLocks noGrp="1"/>
          </p:cNvSpPr>
          <p:nvPr>
            <p:ph sz="quarter" idx="1"/>
          </p:nvPr>
        </p:nvSpPr>
        <p:spPr>
          <a:xfrm>
            <a:off x="468313" y="1989138"/>
            <a:ext cx="4038600" cy="1995487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zh-TW" altLang="en-US" sz="2400">
                <a:ea typeface="標楷體" pitchFamily="65" charset="-120"/>
              </a:rPr>
              <a:t>沒有地樑</a:t>
            </a:r>
            <a:endParaRPr lang="en-US" altLang="zh-TW" sz="2400">
              <a:ea typeface="標楷體" pitchFamily="65" charset="-12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zh-TW" altLang="en-US" sz="2400">
                <a:ea typeface="標楷體" pitchFamily="65" charset="-120"/>
              </a:rPr>
              <a:t>沒有鋼筋</a:t>
            </a:r>
            <a:endParaRPr lang="en-US" altLang="zh-TW" sz="2400">
              <a:ea typeface="標楷體" pitchFamily="65" charset="-12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zh-TW" altLang="en-US" sz="2400">
                <a:ea typeface="標楷體" pitchFamily="65" charset="-120"/>
              </a:rPr>
              <a:t>人工開挖</a:t>
            </a:r>
            <a:endParaRPr lang="en-US" altLang="zh-TW" sz="2400">
              <a:ea typeface="標楷體" pitchFamily="65" charset="-12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zh-TW" altLang="en-US" sz="2400">
                <a:ea typeface="標楷體" pitchFamily="65" charset="-120"/>
              </a:rPr>
              <a:t>以保萬全</a:t>
            </a:r>
            <a:endParaRPr lang="en-US" altLang="zh-TW" sz="2400">
              <a:ea typeface="標楷體" pitchFamily="65" charset="-12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zh-TW" sz="2400">
              <a:ea typeface="標楷體" pitchFamily="65" charset="-12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zh-TW" sz="240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zh-TW" sz="240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zh-TW" sz="2400"/>
          </a:p>
        </p:txBody>
      </p:sp>
      <p:sp>
        <p:nvSpPr>
          <p:cNvPr id="39944" name="Rectangle 8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>
              <a:defRPr/>
            </a:pPr>
            <a:endParaRPr lang="zh-TW" altLang="en-US" sz="2400"/>
          </a:p>
        </p:txBody>
      </p:sp>
      <p:sp>
        <p:nvSpPr>
          <p:cNvPr id="39945" name="Rectangle 9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>
              <a:defRPr/>
            </a:pPr>
            <a:endParaRPr lang="zh-TW" altLang="en-US" sz="2400"/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113" y="1773238"/>
            <a:ext cx="288131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1412875"/>
            <a:ext cx="2592387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3"/>
          <p:cNvPicPr>
            <a:picLocks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684213" y="3789363"/>
            <a:ext cx="2160587" cy="2520950"/>
          </a:xfrm>
        </p:spPr>
      </p:pic>
      <p:pic>
        <p:nvPicPr>
          <p:cNvPr id="3380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87675" y="3789363"/>
            <a:ext cx="2519363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80063" y="3213100"/>
            <a:ext cx="3313112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夜店 09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628775"/>
            <a:ext cx="3887788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4000" smtClean="0">
                <a:ea typeface="華康行楷體W5" pitchFamily="65" charset="-120"/>
              </a:rPr>
              <a:t>三、化腐朽為神奇</a:t>
            </a:r>
            <a:r>
              <a:rPr lang="zh-TW" altLang="en-US" smtClean="0"/>
              <a:t> </a:t>
            </a:r>
          </a:p>
        </p:txBody>
      </p:sp>
      <p:sp>
        <p:nvSpPr>
          <p:cNvPr id="131079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人文建設 點亮港墘</a:t>
            </a:r>
            <a:endParaRPr lang="zh-TW" altLang="en-US" sz="240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港墘碑林也是一個環境美化的典範，原本是一塊雜草叢生的水溝廢地經過巧奪天工的運思，呈現今日之景觀，令人佩服，尤其是完全以私人之力量完成，花費近</a:t>
            </a:r>
            <a:r>
              <a:rPr lang="en-US" altLang="zh-TW" sz="2400" smtClean="0">
                <a:latin typeface="標楷體" pitchFamily="65" charset="-120"/>
                <a:ea typeface="標楷體" pitchFamily="65" charset="-120"/>
              </a:rPr>
              <a:t>300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萬元，所費精神投入更無以計價。人文建設，點亮港墘。</a:t>
            </a:r>
          </a:p>
        </p:txBody>
      </p:sp>
      <p:sp>
        <p:nvSpPr>
          <p:cNvPr id="131089" name="Rectangle 17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  <p:pic>
        <p:nvPicPr>
          <p:cNvPr id="34821" name="Picture 11" descr="20160223_105828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4076700"/>
            <a:ext cx="3870325" cy="2120900"/>
          </a:xfrm>
        </p:spPr>
      </p:pic>
      <p:sp>
        <p:nvSpPr>
          <p:cNvPr id="34822" name="Text Box 12"/>
          <p:cNvSpPr txBox="1">
            <a:spLocks noChangeArrowheads="1"/>
          </p:cNvSpPr>
          <p:nvPr/>
        </p:nvSpPr>
        <p:spPr bwMode="auto">
          <a:xfrm>
            <a:off x="7092950" y="3573463"/>
            <a:ext cx="12239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solidFill>
                  <a:schemeClr val="bg1"/>
                </a:solidFill>
              </a:rPr>
              <a:t>位址原貌</a:t>
            </a:r>
          </a:p>
        </p:txBody>
      </p:sp>
      <p:sp>
        <p:nvSpPr>
          <p:cNvPr id="34823" name="Text Box 13"/>
          <p:cNvSpPr txBox="1">
            <a:spLocks noChangeArrowheads="1"/>
          </p:cNvSpPr>
          <p:nvPr/>
        </p:nvSpPr>
        <p:spPr bwMode="auto">
          <a:xfrm>
            <a:off x="7107238" y="6021388"/>
            <a:ext cx="12811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en-US"/>
          </a:p>
        </p:txBody>
      </p:sp>
      <p:sp>
        <p:nvSpPr>
          <p:cNvPr id="34824" name="Text Box 14"/>
          <p:cNvSpPr txBox="1">
            <a:spLocks noChangeArrowheads="1"/>
          </p:cNvSpPr>
          <p:nvPr/>
        </p:nvSpPr>
        <p:spPr bwMode="auto">
          <a:xfrm>
            <a:off x="7164388" y="5805488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solidFill>
                  <a:schemeClr val="bg1"/>
                </a:solidFill>
              </a:rPr>
              <a:t>位址今貌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zh-TW" altLang="en-US" sz="3200" smtClean="0">
                <a:ea typeface="標楷體" pitchFamily="65" charset="-120"/>
              </a:rPr>
              <a:t>四、心血付出一步一腳印</a:t>
            </a:r>
          </a:p>
        </p:txBody>
      </p:sp>
      <p:pic>
        <p:nvPicPr>
          <p:cNvPr id="35842" name="圖片 24" descr="D:\資料\My Pictures\余光中 013.jpg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1916113"/>
            <a:ext cx="2879725" cy="1724025"/>
          </a:xfrm>
        </p:spPr>
      </p:pic>
      <p:pic>
        <p:nvPicPr>
          <p:cNvPr id="35843" name="圖片 21" descr="D:\資料\My Pictures\休閒大道 090.jpg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419475" y="1916113"/>
            <a:ext cx="2879725" cy="1566862"/>
          </a:xfrm>
        </p:spPr>
      </p:pic>
      <p:pic>
        <p:nvPicPr>
          <p:cNvPr id="35844" name="圖片 25" descr="D:\資料\My Pictures\余光中 038.jpg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971550" y="3716338"/>
            <a:ext cx="3816350" cy="2160587"/>
          </a:xfrm>
        </p:spPr>
      </p:pic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5963" y="836613"/>
            <a:ext cx="3059112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圖片 10240"/>
          <p:cNvPicPr>
            <a:picLocks noChangeAspect="1" noChangeArrowheads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>
          <a:xfrm>
            <a:off x="5148263" y="3357563"/>
            <a:ext cx="2951162" cy="22796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kumimoji="0" lang="zh-TW" altLang="en-US" sz="4800" smtClean="0">
                <a:solidFill>
                  <a:srgbClr val="000000"/>
                </a:solidFill>
                <a:latin typeface="華康行楷體W5(P)" pitchFamily="66" charset="-120"/>
                <a:ea typeface="華康行楷體W5(P)" pitchFamily="66" charset="-120"/>
              </a:rPr>
              <a:t>港墘碑林的特色</a:t>
            </a:r>
            <a:br>
              <a:rPr kumimoji="0" lang="zh-TW" altLang="en-US" sz="4800" smtClean="0">
                <a:solidFill>
                  <a:srgbClr val="000000"/>
                </a:solidFill>
                <a:latin typeface="華康行楷體W5(P)" pitchFamily="66" charset="-120"/>
                <a:ea typeface="華康行楷體W5(P)" pitchFamily="66" charset="-120"/>
              </a:rPr>
            </a:br>
            <a:endParaRPr kumimoji="0" lang="zh-TW" altLang="en-US" sz="4800" smtClean="0">
              <a:solidFill>
                <a:srgbClr val="000000"/>
              </a:solidFill>
              <a:latin typeface="華康行楷體W5(P)" pitchFamily="66" charset="-120"/>
              <a:ea typeface="華康行楷體W5(P)" pitchFamily="66" charset="-120"/>
            </a:endParaRPr>
          </a:p>
        </p:txBody>
      </p:sp>
      <p:sp>
        <p:nvSpPr>
          <p:cNvPr id="36866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  <a:noFill/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endParaRPr lang="zh-TW" altLang="en-US" smtClean="0">
              <a:effectLst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gwall">
  <a:themeElements>
    <a:clrScheme name="gwall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gwall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wal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wal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wal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wal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wal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wal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wal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1731</TotalTime>
  <Words>1446</Words>
  <Application>Microsoft Office PowerPoint</Application>
  <PresentationFormat>如螢幕大小 (4:3)</PresentationFormat>
  <Paragraphs>94</Paragraphs>
  <Slides>26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簡報設計範本</vt:lpstr>
      </vt:variant>
      <vt:variant>
        <vt:i4>13</vt:i4>
      </vt:variant>
      <vt:variant>
        <vt:lpstr>投影片標題</vt:lpstr>
      </vt:variant>
      <vt:variant>
        <vt:i4>26</vt:i4>
      </vt:variant>
    </vt:vector>
  </HeadingPairs>
  <TitlesOfParts>
    <vt:vector size="47" baseType="lpstr">
      <vt:lpstr>Arial</vt:lpstr>
      <vt:lpstr>新細明體</vt:lpstr>
      <vt:lpstr>Calibri</vt:lpstr>
      <vt:lpstr>Times New Roman</vt:lpstr>
      <vt:lpstr>Wingdings</vt:lpstr>
      <vt:lpstr>華康行楷體W5</vt:lpstr>
      <vt:lpstr>標楷體</vt:lpstr>
      <vt:lpstr>華康行楷體W5(P)</vt:lpstr>
      <vt:lpstr>預設簡報設計</vt:lpstr>
      <vt:lpstr>gwall</vt:lpstr>
      <vt:lpstr>預設簡報設計</vt:lpstr>
      <vt:lpstr>預設簡報設計</vt:lpstr>
      <vt:lpstr>預設簡報設計</vt:lpstr>
      <vt:lpstr>預設簡報設計</vt:lpstr>
      <vt:lpstr>預設簡報設計</vt:lpstr>
      <vt:lpstr>預設簡報設計</vt:lpstr>
      <vt:lpstr>預設簡報設計</vt:lpstr>
      <vt:lpstr>預設簡報設計</vt:lpstr>
      <vt:lpstr>預設簡報設計</vt:lpstr>
      <vt:lpstr>預設簡報設計</vt:lpstr>
      <vt:lpstr>gwall</vt:lpstr>
      <vt:lpstr>嘉義縣105年度推動「嘉教五讚-認同力」計畫 子計畫1-走讀嘉鄉教材設計簡報比賽 國小組</vt:lpstr>
      <vt:lpstr>投影片 2</vt:lpstr>
      <vt:lpstr> 人文港墘 夢想起飛 </vt:lpstr>
      <vt:lpstr>人因夢想而偉大 創造港墘碑林的兩位靈魂人物</vt:lpstr>
      <vt:lpstr>壹‧港墘碑林創作始末</vt:lpstr>
      <vt:lpstr>二、民間自力救濟典範</vt:lpstr>
      <vt:lpstr>三、化腐朽為神奇 </vt:lpstr>
      <vt:lpstr>四、心血付出一步一腳印</vt:lpstr>
      <vt:lpstr>港墘碑林的特色 </vt:lpstr>
      <vt:lpstr>碑林的特色1-設計特殊</vt:lpstr>
      <vt:lpstr>碑林的特色2 - 視覺美感</vt:lpstr>
      <vt:lpstr>碑林的特色3 –文史書畫兼具</vt:lpstr>
      <vt:lpstr>碑林的特色4 –雕塑之美</vt:lpstr>
      <vt:lpstr>碑林的特色5 –庭園美學</vt:lpstr>
      <vt:lpstr>碑林的特色6–室外美術館</vt:lpstr>
      <vt:lpstr>小小碑林展現大大文化高度</vt:lpstr>
      <vt:lpstr>紮根教育、交流學習</vt:lpstr>
      <vt:lpstr>「港墘藝術園區」的現在進行式 </vt:lpstr>
      <vt:lpstr>港墘國小人文工程</vt:lpstr>
      <vt:lpstr>港墘碑牆</vt:lpstr>
      <vt:lpstr>港墘詩路-進行式</vt:lpstr>
      <vt:lpstr>「港墘音樂廣場」</vt:lpstr>
      <vt:lpstr>人文港墘 夢想起飛    </vt:lpstr>
      <vt:lpstr>港墘深度之旅</vt:lpstr>
      <vt:lpstr>史記：桃李不言 下自成蹊</vt:lpstr>
      <vt:lpstr>結語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林見陽</dc:creator>
  <cp:lastModifiedBy>USER</cp:lastModifiedBy>
  <cp:revision>104</cp:revision>
  <dcterms:created xsi:type="dcterms:W3CDTF">2015-02-15T05:28:54Z</dcterms:created>
  <dcterms:modified xsi:type="dcterms:W3CDTF">2016-03-17T09:52:32Z</dcterms:modified>
</cp:coreProperties>
</file>