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79" r:id="rId3"/>
    <p:sldId id="280" r:id="rId4"/>
    <p:sldId id="281" r:id="rId5"/>
    <p:sldId id="258" r:id="rId6"/>
    <p:sldId id="292" r:id="rId7"/>
    <p:sldId id="259" r:id="rId8"/>
    <p:sldId id="260" r:id="rId9"/>
    <p:sldId id="261" r:id="rId10"/>
    <p:sldId id="262" r:id="rId11"/>
    <p:sldId id="29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93" r:id="rId21"/>
    <p:sldId id="271" r:id="rId22"/>
    <p:sldId id="273" r:id="rId23"/>
    <p:sldId id="272" r:id="rId24"/>
    <p:sldId id="275" r:id="rId25"/>
    <p:sldId id="276" r:id="rId26"/>
    <p:sldId id="294" r:id="rId27"/>
    <p:sldId id="278" r:id="rId28"/>
    <p:sldId id="288" r:id="rId29"/>
    <p:sldId id="295" r:id="rId30"/>
    <p:sldId id="286" r:id="rId31"/>
    <p:sldId id="287" r:id="rId32"/>
    <p:sldId id="305" r:id="rId33"/>
    <p:sldId id="297" r:id="rId34"/>
    <p:sldId id="306" r:id="rId35"/>
    <p:sldId id="298" r:id="rId36"/>
    <p:sldId id="300" r:id="rId37"/>
    <p:sldId id="301" r:id="rId38"/>
    <p:sldId id="302" r:id="rId39"/>
    <p:sldId id="303" r:id="rId40"/>
    <p:sldId id="304" r:id="rId41"/>
    <p:sldId id="289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4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  <a:lvl6pPr>
              <a:buFontTx/>
              <a:buBlip>
                <a:blip r:embed="rId4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3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3226"/>
                </a:solidFill>
              </a:defRPr>
            </a:lvl1pPr>
          </a:lstStyle>
          <a:p>
            <a:fld id="{0EC5D15D-B0C1-4E01-83E9-63E44E1F865C}" type="datetimeFigureOut">
              <a:rPr lang="zh-TW" altLang="en-US" smtClean="0"/>
              <a:pPr/>
              <a:t>2018/3/14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C3226"/>
                </a:solidFill>
              </a:defRPr>
            </a:lvl1pPr>
          </a:lstStyle>
          <a:p>
            <a:fld id="{D375FE8F-CFCC-46AD-8D7C-77C7CAF7DA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0">
            <a:solidFill>
              <a:schemeClr val="bg1"/>
            </a:solidFill>
          </a:ln>
          <a:solidFill>
            <a:srgbClr val="00133A"/>
          </a:solidFill>
          <a:effectLst/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v.cyc.edu.tw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v.cyc.edu.tw/greenprov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v.cyc.edu.tw/greenprove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44969" y="836712"/>
            <a:ext cx="7454062" cy="20882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嘉義縣環境教育資訊網</a:t>
            </a:r>
            <a:r>
              <a:rPr lang="en-US" altLang="zh-TW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altLang="zh-TW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zh-TW" altLang="en-US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操作研習</a:t>
            </a:r>
            <a:endParaRPr lang="zh-TW" alt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4248472" cy="576064"/>
          </a:xfrm>
        </p:spPr>
        <p:txBody>
          <a:bodyPr>
            <a:normAutofit/>
          </a:bodyPr>
          <a:lstStyle/>
          <a:p>
            <a:r>
              <a:rPr lang="zh-TW" alt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環境教育輔導團網站管理</a:t>
            </a:r>
            <a:r>
              <a:rPr lang="zh-TW" alt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小組</a:t>
            </a:r>
            <a:endParaRPr lang="en-US" altLang="zh-TW" sz="20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835696" y="3429000"/>
            <a:ext cx="424847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3200" b="1" kern="1200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Microsoft Sans Serif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南靖國小</a:t>
            </a:r>
            <a:endParaRPr lang="en-US" altLang="zh-TW" sz="28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TW" altLang="en-US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曾俊銘</a:t>
            </a:r>
            <a:r>
              <a:rPr lang="zh-TW" alt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校長</a:t>
            </a:r>
            <a:endParaRPr lang="en-US" altLang="zh-TW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zh-TW" altLang="en-US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基本資料－修改</a:t>
            </a:r>
            <a:r>
              <a:rPr lang="zh-TW" altLang="en-US" dirty="0" smtClean="0">
                <a:latin typeface="+mj-ea"/>
                <a:ea typeface="+mj-ea"/>
              </a:rPr>
              <a:t>密碼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在此畫面中，除了密碼之外，其他項目不需變更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各校若忘記密碼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請通知南靖國小處理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r>
              <a:rPr lang="zh-TW" altLang="en-US" dirty="0" smtClean="0">
                <a:latin typeface="+mj-ea"/>
                <a:ea typeface="+mj-ea"/>
              </a:rPr>
              <a:t>此密碼與「小綠人認證系統」及環教評鑑線上填報系統相同。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j-ea"/>
                <a:ea typeface="+mj-ea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各校填報人員不同時</a:t>
            </a:r>
            <a:r>
              <a:rPr lang="zh-TW" altLang="en-US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請相互聯繫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基本資料－修改密碼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因為本站目前所登錄的密碼，有可能經過承辦人修改，不一定與貴校公務信箱現行的密碼相同</a:t>
            </a:r>
            <a:r>
              <a:rPr lang="zh-TW" altLang="en-US" dirty="0" smtClean="0">
                <a:latin typeface="+mj-ea"/>
              </a:rPr>
              <a:t>；雖然管理小組可以幫各校檢視環境教育資訊網的登入密碼</a:t>
            </a:r>
            <a:r>
              <a:rPr lang="zh-TW" altLang="en-US" dirty="0" smtClean="0">
                <a:latin typeface="+mj-ea"/>
                <a:ea typeface="+mj-ea"/>
              </a:rPr>
              <a:t>，但是仍然請各位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將登入密碼列入移交事項</a:t>
            </a:r>
            <a:r>
              <a:rPr lang="zh-TW" altLang="en-US" dirty="0" smtClean="0">
                <a:latin typeface="+mj-ea"/>
                <a:ea typeface="+mj-ea"/>
              </a:rPr>
              <a:t>中，以減少業務交接所產生的不便。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957" t="12487" r="5433" b="54250"/>
          <a:stretch>
            <a:fillRect/>
          </a:stretch>
        </p:blipFill>
        <p:spPr bwMode="auto">
          <a:xfrm>
            <a:off x="2483768" y="5157192"/>
            <a:ext cx="4820746" cy="145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發佈貴</a:t>
            </a:r>
            <a:r>
              <a:rPr lang="zh-TW" altLang="en-US" dirty="0" smtClean="0">
                <a:latin typeface="+mj-ea"/>
                <a:ea typeface="+mj-ea"/>
              </a:rPr>
              <a:t>校環境教育活動相關訊息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5364" name="Picture 4" descr="1"/>
          <p:cNvPicPr>
            <a:picLocks noChangeAspect="1" noChangeArrowheads="1"/>
          </p:cNvPicPr>
          <p:nvPr/>
        </p:nvPicPr>
        <p:blipFill>
          <a:blip r:embed="rId2" cstate="print"/>
          <a:srcRect t="421"/>
          <a:stretch>
            <a:fillRect/>
          </a:stretch>
        </p:blipFill>
        <p:spPr bwMode="auto">
          <a:xfrm>
            <a:off x="1582553" y="2587922"/>
            <a:ext cx="5978894" cy="328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027" t="23372" r="8564" b="40016"/>
          <a:stretch>
            <a:fillRect/>
          </a:stretch>
        </p:blipFill>
        <p:spPr bwMode="auto">
          <a:xfrm>
            <a:off x="1475656" y="3356992"/>
            <a:ext cx="72728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發佈公告－可上傳本公告之相關檔案，一次可上傳最多</a:t>
            </a:r>
            <a:r>
              <a:rPr lang="en-US" altLang="zh-TW" dirty="0">
                <a:latin typeface="+mj-ea"/>
                <a:ea typeface="+mj-ea"/>
              </a:rPr>
              <a:t>6</a:t>
            </a:r>
            <a:r>
              <a:rPr lang="zh-TW" altLang="en-US" dirty="0">
                <a:latin typeface="+mj-ea"/>
                <a:ea typeface="+mj-ea"/>
              </a:rPr>
              <a:t>個檔案，也可張貼</a:t>
            </a:r>
            <a:r>
              <a:rPr lang="en-US" altLang="zh-TW" dirty="0">
                <a:latin typeface="+mj-ea"/>
                <a:ea typeface="+mj-ea"/>
              </a:rPr>
              <a:t>1</a:t>
            </a:r>
            <a:r>
              <a:rPr lang="zh-TW" altLang="en-US" dirty="0">
                <a:latin typeface="+mj-ea"/>
                <a:ea typeface="+mj-ea"/>
              </a:rPr>
              <a:t>個相關連結。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7504" y="3789040"/>
            <a:ext cx="1481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可用</a:t>
            </a:r>
            <a: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  <a:t>HTML</a:t>
            </a:r>
            <a:br>
              <a:rPr lang="en-US" altLang="zh-TW" sz="2000" b="1" dirty="0" smtClean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編輯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內容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403648" y="4293096"/>
            <a:ext cx="1080120" cy="57606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491043" y="4687943"/>
            <a:ext cx="5256584" cy="72008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上傳附檔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最多</a:t>
            </a:r>
            <a:r>
              <a:rPr lang="en-US" altLang="zh-TW" dirty="0" smtClean="0">
                <a:latin typeface="+mj-ea"/>
                <a:ea typeface="+mj-ea"/>
              </a:rPr>
              <a:t>6</a:t>
            </a:r>
            <a:r>
              <a:rPr lang="zh-TW" altLang="en-US" dirty="0" smtClean="0">
                <a:latin typeface="+mj-ea"/>
                <a:ea typeface="+mj-ea"/>
              </a:rPr>
              <a:t>個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與輸入連結</a:t>
            </a:r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94994" y="3122315"/>
            <a:ext cx="5859260" cy="1598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endParaRPr lang="zh-TW" altLang="en-US" sz="3200" b="1">
              <a:solidFill>
                <a:srgbClr val="104031"/>
              </a:solidFill>
              <a:latin typeface="+mj-ea"/>
              <a:ea typeface="+mj-ea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53589" y="2852936"/>
            <a:ext cx="7236822" cy="2584985"/>
            <a:chOff x="953589" y="2996952"/>
            <a:chExt cx="7236822" cy="2584985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433" t="58906" r="8581" b="5572"/>
            <a:stretch>
              <a:fillRect/>
            </a:stretch>
          </p:blipFill>
          <p:spPr bwMode="auto">
            <a:xfrm>
              <a:off x="953589" y="2996952"/>
              <a:ext cx="7236822" cy="2584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115616" y="3501008"/>
              <a:ext cx="3888432" cy="158417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原有公告內容修正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進入編修公告後，點選「編」即可開始修正內容。</a:t>
            </a:r>
          </a:p>
        </p:txBody>
      </p:sp>
      <p:pic>
        <p:nvPicPr>
          <p:cNvPr id="18437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7849858" cy="1656184"/>
          </a:xfrm>
          <a:prstGeom prst="rect">
            <a:avLst/>
          </a:prstGeom>
          <a:noFill/>
        </p:spPr>
      </p:pic>
      <p:sp>
        <p:nvSpPr>
          <p:cNvPr id="5" name="橢圓 4"/>
          <p:cNvSpPr/>
          <p:nvPr/>
        </p:nvSpPr>
        <p:spPr>
          <a:xfrm>
            <a:off x="7596336" y="4653136"/>
            <a:ext cx="504056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zh-TW" altLang="zh-TW" dirty="0">
              <a:latin typeface="+mj-ea"/>
              <a:ea typeface="+mj-ea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276600" y="3933577"/>
            <a:ext cx="1512888" cy="431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794946" y="1851546"/>
            <a:ext cx="224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若需更改公告類別，</a:t>
            </a:r>
            <a:b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b="1" dirty="0">
                <a:solidFill>
                  <a:srgbClr val="FF0000"/>
                </a:solidFill>
                <a:latin typeface="+mj-ea"/>
                <a:ea typeface="+mj-ea"/>
              </a:rPr>
              <a:t>請重新選擇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 l="5515" t="32351" r="8235" b="8496"/>
          <a:stretch>
            <a:fillRect/>
          </a:stretch>
        </p:blipFill>
        <p:spPr bwMode="auto">
          <a:xfrm>
            <a:off x="899591" y="2492896"/>
            <a:ext cx="702336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5652120" y="2420888"/>
            <a:ext cx="1224608" cy="158417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若要更換這則公告的附件檔案，請將保留的勾選取消，重新選擇要上傳的附檔，就能替換檔案。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預設值為保留原附件檔案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endParaRPr lang="zh-TW" altLang="en-US" dirty="0" smtClean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 l="5360" t="44674" r="7894" b="5945"/>
          <a:stretch>
            <a:fillRect/>
          </a:stretch>
        </p:blipFill>
        <p:spPr bwMode="auto">
          <a:xfrm>
            <a:off x="1259632" y="3573016"/>
            <a:ext cx="6502680" cy="26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644008" y="4221088"/>
            <a:ext cx="936625" cy="503238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067944" y="3140968"/>
            <a:ext cx="792088" cy="108012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+mj-ea"/>
                <a:ea typeface="+mj-ea"/>
              </a:rPr>
              <a:t>榮譽發佈：可選擇得奬類別、設定學年度與學期。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83" t="10684" r="7941" b="48655"/>
          <a:stretch>
            <a:fillRect/>
          </a:stretch>
        </p:blipFill>
        <p:spPr bwMode="auto">
          <a:xfrm>
            <a:off x="611560" y="2780928"/>
            <a:ext cx="8188657" cy="34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zh-TW" altLang="en-US" dirty="0">
                <a:latin typeface="+mj-ea"/>
                <a:ea typeface="+mj-ea"/>
              </a:rPr>
              <a:t>榮譽發佈：最多可一次上傳</a:t>
            </a:r>
            <a:r>
              <a:rPr lang="en-US" altLang="zh-TW" dirty="0">
                <a:latin typeface="+mj-ea"/>
                <a:ea typeface="+mj-ea"/>
              </a:rPr>
              <a:t>4</a:t>
            </a:r>
            <a:r>
              <a:rPr lang="zh-TW" altLang="en-US" dirty="0">
                <a:latin typeface="+mj-ea"/>
                <a:ea typeface="+mj-ea"/>
              </a:rPr>
              <a:t>個附件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例如頒獎照片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6061" t="74176" r="7941" b="4659"/>
          <a:stretch>
            <a:fillRect/>
          </a:stretch>
        </p:blipFill>
        <p:spPr bwMode="auto">
          <a:xfrm>
            <a:off x="539552" y="3140968"/>
            <a:ext cx="81340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網址：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en-US" altLang="zh-TW" dirty="0">
                <a:latin typeface="+mj-ea"/>
                <a:ea typeface="+mj-ea"/>
                <a:hlinkClick r:id="rId2"/>
              </a:rPr>
              <a:t>http://env.cyc.edu.tw</a:t>
            </a:r>
            <a:r>
              <a:rPr lang="en-US" altLang="zh-TW" dirty="0" smtClean="0">
                <a:latin typeface="+mj-ea"/>
                <a:ea typeface="+mj-ea"/>
                <a:hlinkClick r:id="rId2"/>
              </a:rPr>
              <a:t>/</a:t>
            </a:r>
            <a:r>
              <a:rPr lang="en-US" altLang="zh-TW" dirty="0">
                <a:latin typeface="+mj-ea"/>
                <a:ea typeface="+mj-ea"/>
              </a:rPr>
              <a:t/>
            </a:r>
            <a:br>
              <a:rPr lang="en-US" altLang="zh-TW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此網址固定不變更，由環境教育網站管理小組管理。</a:t>
            </a:r>
          </a:p>
        </p:txBody>
      </p:sp>
      <p:pic>
        <p:nvPicPr>
          <p:cNvPr id="6" name="圖片 5"/>
          <p:cNvPicPr/>
          <p:nvPr/>
        </p:nvPicPr>
        <p:blipFill rotWithShape="1">
          <a:blip r:embed="rId3"/>
          <a:srcRect l="8813" t="12714" r="10137" b="20247"/>
          <a:stretch/>
        </p:blipFill>
        <p:spPr bwMode="auto">
          <a:xfrm>
            <a:off x="899592" y="3645024"/>
            <a:ext cx="7704856" cy="292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環境教育資訊網操作說明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75981" y="2602647"/>
            <a:ext cx="83920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各校環境教育</a:t>
            </a:r>
            <a:r>
              <a:rPr lang="en-US" altLang="zh-TW" sz="8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8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8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活動照片上傳說明</a:t>
            </a:r>
            <a:endParaRPr lang="zh-TW" altLang="en-US" sz="8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活動相簿：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可上傳學校辦理環境教育相關活動</a:t>
            </a:r>
            <a:r>
              <a:rPr lang="zh-TW" altLang="en-US" dirty="0" smtClean="0">
                <a:latin typeface="+mj-ea"/>
                <a:ea typeface="+mj-ea"/>
              </a:rPr>
              <a:t>照片，方法如下：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(1)</a:t>
            </a:r>
            <a:r>
              <a:rPr lang="zh-TW" altLang="en-US" dirty="0" smtClean="0">
                <a:latin typeface="+mj-ea"/>
                <a:ea typeface="+mj-ea"/>
              </a:rPr>
              <a:t>先新增一個活動相簿</a:t>
            </a:r>
            <a:r>
              <a:rPr lang="zh-TW" altLang="en-US" dirty="0" smtClean="0">
                <a:latin typeface="+mj-ea"/>
              </a:rPr>
              <a:t>。 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(2)</a:t>
            </a:r>
            <a:r>
              <a:rPr lang="zh-TW" altLang="en-US" dirty="0" smtClean="0">
                <a:latin typeface="+mj-ea"/>
                <a:ea typeface="+mj-ea"/>
              </a:rPr>
              <a:t>打開活動相簿上</a:t>
            </a:r>
            <a:r>
              <a:rPr lang="zh-TW" altLang="en-US" dirty="0">
                <a:latin typeface="+mj-ea"/>
                <a:ea typeface="+mj-ea"/>
              </a:rPr>
              <a:t>傳照片。</a:t>
            </a:r>
            <a:br>
              <a:rPr lang="zh-TW" altLang="en-US" dirty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新增</a:t>
            </a:r>
            <a:r>
              <a:rPr lang="zh-TW" altLang="en-US" dirty="0">
                <a:latin typeface="+mj-ea"/>
                <a:ea typeface="+mj-ea"/>
              </a:rPr>
              <a:t>活動相簿時</a:t>
            </a:r>
            <a:r>
              <a:rPr lang="zh-TW" altLang="en-US" dirty="0" smtClean="0">
                <a:latin typeface="+mj-ea"/>
                <a:ea typeface="+mj-ea"/>
              </a:rPr>
              <a:t>，請先</a:t>
            </a:r>
            <a:r>
              <a:rPr lang="zh-TW" altLang="en-US" dirty="0">
                <a:latin typeface="+mj-ea"/>
                <a:ea typeface="+mj-ea"/>
              </a:rPr>
              <a:t>上傳一張代表</a:t>
            </a:r>
            <a:r>
              <a:rPr lang="zh-TW" altLang="en-US" dirty="0" smtClean="0">
                <a:latin typeface="+mj-ea"/>
                <a:ea typeface="+mj-ea"/>
              </a:rPr>
              <a:t>照片</a:t>
            </a:r>
            <a:r>
              <a:rPr lang="en-US" altLang="zh-TW" dirty="0" smtClean="0">
                <a:latin typeface="+mj-ea"/>
              </a:rPr>
              <a:t>(</a:t>
            </a:r>
            <a:r>
              <a:rPr lang="zh-TW" altLang="en-US" dirty="0" smtClean="0">
                <a:latin typeface="+mj-ea"/>
              </a:rPr>
              <a:t>相簿封面圖</a:t>
            </a:r>
            <a:r>
              <a:rPr lang="en-US" altLang="zh-TW" dirty="0" smtClean="0">
                <a:latin typeface="+mj-ea"/>
              </a:rPr>
              <a:t>) 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zh-TW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活動相簿：輸入相關資料及選取代表</a:t>
            </a:r>
            <a:r>
              <a:rPr lang="zh-TW" altLang="en-US" dirty="0" smtClean="0">
                <a:latin typeface="+mj-ea"/>
                <a:ea typeface="+mj-ea"/>
              </a:rPr>
              <a:t>照片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相簿封面圖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後</a:t>
            </a:r>
            <a:r>
              <a:rPr lang="zh-TW" altLang="en-US" dirty="0">
                <a:latin typeface="+mj-ea"/>
                <a:ea typeface="+mj-ea"/>
              </a:rPr>
              <a:t>新增。</a:t>
            </a:r>
          </a:p>
        </p:txBody>
      </p:sp>
      <p:pic>
        <p:nvPicPr>
          <p:cNvPr id="24580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852936"/>
            <a:ext cx="5221287" cy="352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環境教育資訊網操作說明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上傳照片前</a:t>
            </a:r>
            <a:r>
              <a:rPr lang="zh-TW" altLang="en-US" dirty="0" smtClean="0">
                <a:latin typeface="+mj-ea"/>
                <a:ea typeface="+mj-ea"/>
              </a:rPr>
              <a:t>，請將照片</a:t>
            </a:r>
            <a:r>
              <a:rPr lang="zh-TW" altLang="en-US" dirty="0">
                <a:latin typeface="+mj-ea"/>
                <a:ea typeface="+mj-ea"/>
              </a:rPr>
              <a:t>請縮小至</a:t>
            </a:r>
            <a:r>
              <a:rPr lang="en-US" altLang="zh-TW" dirty="0">
                <a:latin typeface="+mj-ea"/>
                <a:ea typeface="+mj-ea"/>
              </a:rPr>
              <a:t>640*480</a:t>
            </a:r>
            <a:r>
              <a:rPr lang="zh-TW" altLang="en-US" dirty="0">
                <a:latin typeface="+mj-ea"/>
                <a:ea typeface="+mj-ea"/>
              </a:rPr>
              <a:t>的大小</a:t>
            </a:r>
            <a:r>
              <a:rPr lang="zh-TW" altLang="en-US" dirty="0" smtClean="0">
                <a:latin typeface="+mj-ea"/>
                <a:ea typeface="+mj-ea"/>
              </a:rPr>
              <a:t>，最大也請不要超過</a:t>
            </a:r>
            <a:r>
              <a:rPr lang="en-US" altLang="zh-TW" dirty="0" smtClean="0">
                <a:latin typeface="+mj-ea"/>
                <a:ea typeface="+mj-ea"/>
              </a:rPr>
              <a:t>1024*768</a:t>
            </a:r>
            <a:r>
              <a:rPr lang="zh-TW" altLang="en-US" dirty="0" smtClean="0">
                <a:latin typeface="+mj-ea"/>
                <a:ea typeface="+mj-ea"/>
              </a:rPr>
              <a:t>的尺寸後，再上傳。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</a:rPr>
              <a:t>活動相簿：新增一本相簿後，點選相簿名稱，就可以開始上傳相片。</a:t>
            </a:r>
          </a:p>
          <a:p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407" t="32367" r="4171" b="11768"/>
          <a:stretch>
            <a:fillRect/>
          </a:stretch>
        </p:blipFill>
        <p:spPr bwMode="auto">
          <a:xfrm>
            <a:off x="1298946" y="4221088"/>
            <a:ext cx="6546108" cy="25922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上</a:t>
            </a:r>
            <a:r>
              <a:rPr lang="zh-TW" altLang="en-US" dirty="0" smtClean="0">
                <a:latin typeface="+mj-ea"/>
                <a:ea typeface="+mj-ea"/>
              </a:rPr>
              <a:t>傳相片數量少於</a:t>
            </a:r>
            <a:r>
              <a:rPr lang="en-US" altLang="zh-TW" dirty="0" smtClean="0">
                <a:latin typeface="+mj-ea"/>
                <a:ea typeface="+mj-ea"/>
              </a:rPr>
              <a:t>10</a:t>
            </a:r>
            <a:r>
              <a:rPr lang="zh-TW" altLang="en-US" dirty="0" smtClean="0">
                <a:latin typeface="+mj-ea"/>
                <a:ea typeface="+mj-ea"/>
              </a:rPr>
              <a:t>張時，可用「單張相片上傳」的功能，主題及說明請自行輸入。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765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650" y="3038475"/>
            <a:ext cx="5440363" cy="336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上傳完成</a:t>
            </a:r>
            <a:r>
              <a:rPr lang="zh-TW" altLang="en-US" dirty="0">
                <a:latin typeface="+mj-ea"/>
                <a:ea typeface="+mj-ea"/>
              </a:rPr>
              <a:t>後，即可看到相簿狀況。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36466"/>
          <a:stretch>
            <a:fillRect/>
          </a:stretch>
        </p:blipFill>
        <p:spPr bwMode="auto">
          <a:xfrm>
            <a:off x="323528" y="2348880"/>
            <a:ext cx="8496944" cy="390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環境教育資訊網操作說明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8942" y="2602647"/>
            <a:ext cx="73661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小綠人認證資料</a:t>
            </a:r>
            <a:r>
              <a:rPr lang="en-US" altLang="zh-TW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登錄方式說明</a:t>
            </a:r>
            <a:endParaRPr lang="zh-TW" altLang="en-US" sz="8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 rotWithShape="1">
          <a:blip r:embed="rId2"/>
          <a:srcRect l="9391" t="12946" r="10136" b="50760"/>
          <a:stretch/>
        </p:blipFill>
        <p:spPr bwMode="auto">
          <a:xfrm>
            <a:off x="899592" y="3933056"/>
            <a:ext cx="7018714" cy="24343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環境教育資訊網操作說明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小綠人認證填報：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請由環教網首頁登入，或輸入以下網址。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網址：</a:t>
            </a:r>
            <a:r>
              <a:rPr lang="en-US" altLang="zh-TW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  <a:hlinkClick r:id="rId3"/>
              </a:rPr>
              <a:t>http://env.cyc.edu.tw/greenprove/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915816" y="5373216"/>
            <a:ext cx="122413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</a:t>
            </a:r>
            <a:r>
              <a:rPr lang="zh-TW" altLang="en-US" b="1" dirty="0"/>
              <a:t>資訊網操作說明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</a:rPr>
              <a:t>小綠人認證</a:t>
            </a:r>
            <a:r>
              <a:rPr lang="zh-TW" altLang="en-US" dirty="0" smtClean="0">
                <a:latin typeface="+mj-ea"/>
              </a:rPr>
              <a:t>填報</a:t>
            </a:r>
            <a:r>
              <a:rPr lang="zh-TW" altLang="en-US" dirty="0" smtClean="0">
                <a:latin typeface="+mn-ea"/>
              </a:rPr>
              <a:t>：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登入帳密與環境教育網的登入帳密相同。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zh-TW" altLang="en-US" dirty="0" smtClean="0">
                <a:latin typeface="+mn-ea"/>
              </a:rPr>
              <a:t>網址：</a:t>
            </a:r>
            <a:r>
              <a:rPr lang="en-US" altLang="zh-TW" dirty="0" smtClean="0">
                <a:latin typeface="+mn-ea"/>
              </a:rPr>
              <a:t> </a:t>
            </a:r>
            <a:r>
              <a:rPr lang="en-US" altLang="zh-TW" dirty="0" smtClean="0">
                <a:latin typeface="+mn-ea"/>
                <a:hlinkClick r:id="rId2"/>
              </a:rPr>
              <a:t>http://env.cyc.edu.tw/greenprove/</a:t>
            </a:r>
            <a:endParaRPr lang="en-US" altLang="zh-TW" dirty="0" smtClean="0">
              <a:latin typeface="+mn-ea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7782" t="21970" r="29584" b="55747"/>
          <a:stretch>
            <a:fillRect/>
          </a:stretch>
        </p:blipFill>
        <p:spPr bwMode="auto">
          <a:xfrm>
            <a:off x="2339752" y="4005064"/>
            <a:ext cx="40324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</a:t>
            </a:r>
            <a:r>
              <a:rPr lang="zh-TW" altLang="en-US" b="1" dirty="0"/>
              <a:t>資訊網操作說明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434454"/>
            <a:ext cx="8363272" cy="5162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b="1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800" b="1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400" b="1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000" b="1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000" b="1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>
                <a:solidFill>
                  <a:srgbClr val="10403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 smtClean="0">
                <a:latin typeface="+mn-ea"/>
              </a:rPr>
              <a:t>小綠人認證</a:t>
            </a:r>
            <a:r>
              <a:rPr lang="zh-TW" altLang="en-US" sz="2400" dirty="0" smtClean="0">
                <a:latin typeface="+mj-ea"/>
              </a:rPr>
              <a:t>填報說明</a:t>
            </a:r>
            <a:r>
              <a:rPr lang="zh-TW" altLang="en-US" sz="2400" dirty="0" smtClean="0">
                <a:latin typeface="+mn-ea"/>
              </a:rPr>
              <a:t>：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每學期填報一次</a:t>
            </a:r>
            <a:r>
              <a:rPr lang="en-US" altLang="zh-TW" sz="2400" dirty="0">
                <a:latin typeface="+mn-ea"/>
              </a:rPr>
              <a:t>)</a:t>
            </a:r>
            <a:r>
              <a:rPr lang="zh-TW" altLang="en-US" sz="2400" dirty="0">
                <a:latin typeface="+mn-ea"/>
              </a:rPr>
              <a:t/>
            </a:r>
            <a:br>
              <a:rPr lang="zh-TW" altLang="en-US" sz="2400" dirty="0">
                <a:latin typeface="+mn-ea"/>
              </a:rPr>
            </a:b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初階：結合嘉教五讚認同力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不需填報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lvl="0" indent="0">
              <a:buNone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中階</a:t>
            </a:r>
            <a:r>
              <a:rPr lang="zh-TW" altLang="en-US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符合以下其中一項規定者即可填報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400" b="0" dirty="0" smtClean="0"/>
              <a:t>      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400" b="0" dirty="0" smtClean="0"/>
              <a:t>擔任</a:t>
            </a:r>
            <a:r>
              <a:rPr lang="zh-TW" altLang="zh-TW" sz="2400" b="0" dirty="0"/>
              <a:t>校內或校外小小解說員或參加導覽培訓課程。</a:t>
            </a:r>
            <a:endParaRPr lang="zh-TW" altLang="zh-TW" sz="2400" dirty="0"/>
          </a:p>
          <a:p>
            <a:pPr marL="0" lvl="0" indent="0">
              <a:buNone/>
            </a:pPr>
            <a:r>
              <a:rPr lang="zh-TW" altLang="en-US" sz="2400" b="0" dirty="0" smtClean="0"/>
              <a:t>      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zh-TW" sz="2400" b="0" dirty="0" smtClean="0"/>
              <a:t>參加</a:t>
            </a:r>
            <a:r>
              <a:rPr lang="zh-TW" altLang="zh-TW" sz="2400" b="0" dirty="0"/>
              <a:t>自然生態教育學藝競賽</a:t>
            </a:r>
            <a:r>
              <a:rPr lang="zh-TW" altLang="zh-TW" sz="2400" dirty="0"/>
              <a:t>榮獲佳作以上</a:t>
            </a:r>
            <a:r>
              <a:rPr lang="zh-TW" altLang="zh-TW" sz="2400" b="0" dirty="0"/>
              <a:t>。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en-US" sz="2400" b="0" dirty="0" smtClean="0"/>
              <a:t>        </a:t>
            </a:r>
            <a:r>
              <a:rPr lang="en-US" altLang="zh-TW" sz="2400" b="0" dirty="0" smtClean="0"/>
              <a:t>(</a:t>
            </a:r>
            <a:r>
              <a:rPr lang="zh-TW" altLang="zh-TW" sz="2400" b="0" dirty="0"/>
              <a:t>例如</a:t>
            </a:r>
            <a:r>
              <a:rPr lang="en-US" altLang="zh-TW" sz="2400" b="0" dirty="0"/>
              <a:t>:</a:t>
            </a:r>
            <a:r>
              <a:rPr lang="zh-TW" altLang="zh-TW" sz="2400" b="0" dirty="0"/>
              <a:t>環保知識擂臺賽、走讀嘉鄉比賽、</a:t>
            </a:r>
            <a:r>
              <a:rPr lang="zh-TW" altLang="en-US" sz="2400" b="0" dirty="0"/>
              <a:t>其他有關</a:t>
            </a:r>
            <a:r>
              <a:rPr lang="zh-TW" altLang="zh-TW" sz="2400" b="0" dirty="0" smtClean="0"/>
              <a:t>自</a:t>
            </a:r>
            <a:endParaRPr lang="en-US" altLang="zh-TW" sz="2400" b="0" dirty="0" smtClean="0"/>
          </a:p>
          <a:p>
            <a:pPr marL="0" indent="0">
              <a:buNone/>
            </a:pPr>
            <a:r>
              <a:rPr lang="zh-TW" altLang="en-US" sz="2400" b="0" dirty="0"/>
              <a:t> </a:t>
            </a:r>
            <a:r>
              <a:rPr lang="zh-TW" altLang="en-US" sz="2400" b="0" dirty="0" smtClean="0"/>
              <a:t>        </a:t>
            </a:r>
            <a:r>
              <a:rPr lang="zh-TW" altLang="zh-TW" sz="2400" b="0" dirty="0" smtClean="0"/>
              <a:t>然</a:t>
            </a:r>
            <a:r>
              <a:rPr lang="zh-TW" altLang="zh-TW" sz="2400" b="0" dirty="0"/>
              <a:t>人文生態教育比賽</a:t>
            </a:r>
            <a:r>
              <a:rPr lang="en-US" altLang="zh-TW" sz="2400" b="0" dirty="0"/>
              <a:t>..</a:t>
            </a:r>
            <a:r>
              <a:rPr lang="zh-TW" altLang="zh-TW" sz="2400" b="0" dirty="0"/>
              <a:t>等</a:t>
            </a:r>
            <a:r>
              <a:rPr lang="en-US" altLang="zh-TW" sz="2400" b="0" dirty="0"/>
              <a:t>)</a:t>
            </a:r>
            <a:r>
              <a:rPr lang="zh-TW" altLang="zh-TW" sz="2400" b="0" dirty="0"/>
              <a:t>。</a:t>
            </a:r>
          </a:p>
          <a:p>
            <a:pPr marL="0" indent="0">
              <a:buNone/>
            </a:pP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＊</a:t>
            </a:r>
            <a:r>
              <a:rPr lang="zh-TW" altLang="zh-TW" sz="2400" b="0" dirty="0" smtClean="0"/>
              <a:t>參加</a:t>
            </a:r>
            <a:r>
              <a:rPr lang="zh-TW" altLang="zh-TW" sz="2400" b="0" dirty="0"/>
              <a:t>經過老師教學設計的環境教育及自然</a:t>
            </a:r>
            <a:r>
              <a:rPr lang="zh-TW" altLang="zh-TW" sz="2400" b="0" dirty="0" smtClean="0"/>
              <a:t>生態課程</a:t>
            </a:r>
            <a:endParaRPr lang="en-US" altLang="zh-TW" sz="2400" b="0" dirty="0" smtClean="0"/>
          </a:p>
          <a:p>
            <a:pPr marL="0" indent="0">
              <a:buNone/>
            </a:pPr>
            <a:r>
              <a:rPr lang="zh-TW" altLang="en-US" sz="2400" b="0" dirty="0"/>
              <a:t> </a:t>
            </a:r>
            <a:r>
              <a:rPr lang="zh-TW" altLang="en-US" sz="2400" b="0" dirty="0" smtClean="0"/>
              <a:t>       </a:t>
            </a:r>
            <a:r>
              <a:rPr lang="zh-TW" altLang="zh-TW" sz="2400" b="0" dirty="0" smtClean="0"/>
              <a:t>（</a:t>
            </a:r>
            <a:r>
              <a:rPr lang="zh-TW" altLang="zh-TW" sz="2400" b="0" dirty="0"/>
              <a:t>該教學設計有上傳至綠色伙伴學校者</a:t>
            </a:r>
            <a:r>
              <a:rPr lang="zh-TW" altLang="zh-TW" sz="2400" b="0" dirty="0" smtClean="0"/>
              <a:t>）</a:t>
            </a:r>
            <a:endParaRPr lang="en-US" altLang="zh-TW" sz="2400" b="0" dirty="0" smtClean="0"/>
          </a:p>
          <a:p>
            <a:pPr marL="0" indent="0">
              <a:buNone/>
            </a:pPr>
            <a:r>
              <a:rPr lang="zh-TW" altLang="en-US" sz="2400" b="0" dirty="0"/>
              <a:t> </a:t>
            </a:r>
            <a:r>
              <a:rPr lang="zh-TW" altLang="en-US" sz="2400" b="0" dirty="0" smtClean="0"/>
              <a:t>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高階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：學生達成初階與中階小綠人並參與各類自然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生態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體驗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營兩日以上者或是多次累計達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小時者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假日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，核發小綠人證書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發縣長證書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13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怎麼找？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 smtClean="0">
                <a:latin typeface="+mj-ea"/>
                <a:ea typeface="+mj-ea"/>
              </a:rPr>
              <a:t>1.</a:t>
            </a:r>
            <a:r>
              <a:rPr lang="zh-TW" altLang="en-US" dirty="0" smtClean="0">
                <a:latin typeface="+mj-ea"/>
                <a:ea typeface="+mj-ea"/>
              </a:rPr>
              <a:t>由嘉義縣教育資訊網連結：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469931" cy="38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圓角矩形 6"/>
          <p:cNvSpPr/>
          <p:nvPr/>
        </p:nvSpPr>
        <p:spPr>
          <a:xfrm>
            <a:off x="6444208" y="4725144"/>
            <a:ext cx="1368152" cy="21602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小綠人認證資料：僅國小需填報。</a:t>
            </a:r>
            <a:endParaRPr lang="en-US" altLang="zh-TW" dirty="0" smtClean="0"/>
          </a:p>
          <a:p>
            <a:r>
              <a:rPr lang="zh-TW" altLang="en-US" dirty="0" smtClean="0"/>
              <a:t>承辦人填報學生年級以及姓名，接著選取學生得到認證時所參加的課程或活動，就可以完成填報。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663" t="34616" r="34444" b="37035"/>
          <a:stretch>
            <a:fillRect/>
          </a:stretch>
        </p:blipFill>
        <p:spPr bwMode="auto">
          <a:xfrm>
            <a:off x="1655676" y="3789040"/>
            <a:ext cx="58326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填報學生認證資料後，登入時系統會將學校已填資料列出，承辦人員可以校對名單，資料若有錯誤也可以刪除重新輸入。</a:t>
            </a:r>
            <a:endParaRPr lang="zh-TW" altLang="en-US" dirty="0"/>
          </a:p>
        </p:txBody>
      </p:sp>
      <p:pic>
        <p:nvPicPr>
          <p:cNvPr id="14339" name="Picture 3" descr="D:\我的文件\我的桌面\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720090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94132" y="2602647"/>
            <a:ext cx="69557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環境教育</a:t>
            </a:r>
            <a:endParaRPr lang="en-US" altLang="zh-TW" sz="6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6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線上評鑑操作說明</a:t>
            </a:r>
            <a:endParaRPr lang="zh-TW" altLang="en-US" sz="6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8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/>
          <p:nvPr/>
        </p:nvPicPr>
        <p:blipFill rotWithShape="1">
          <a:blip r:embed="rId2"/>
          <a:srcRect l="8813" t="12714" r="10137" b="20247"/>
          <a:stretch/>
        </p:blipFill>
        <p:spPr bwMode="auto">
          <a:xfrm>
            <a:off x="781493" y="1724989"/>
            <a:ext cx="7704856" cy="292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橢圓 5"/>
          <p:cNvSpPr/>
          <p:nvPr/>
        </p:nvSpPr>
        <p:spPr>
          <a:xfrm>
            <a:off x="1043608" y="2564904"/>
            <a:ext cx="2304256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  <p:pic>
        <p:nvPicPr>
          <p:cNvPr id="9" name="圖片 8"/>
          <p:cNvPicPr/>
          <p:nvPr/>
        </p:nvPicPr>
        <p:blipFill rotWithShape="1">
          <a:blip r:embed="rId3"/>
          <a:srcRect l="37419" t="13176" r="36287" b="53304"/>
          <a:stretch/>
        </p:blipFill>
        <p:spPr bwMode="auto">
          <a:xfrm>
            <a:off x="899592" y="4874111"/>
            <a:ext cx="2362200" cy="1882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2843808" y="5949280"/>
            <a:ext cx="1224136" cy="50405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843808" y="5229200"/>
            <a:ext cx="122413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144983" y="5210800"/>
            <a:ext cx="229922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當年度成果填報登入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355976" y="5825098"/>
            <a:ext cx="208823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歷年成果呈現，建議學校可與自己校內環教網站連結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13" name="圖片 12"/>
          <p:cNvPicPr/>
          <p:nvPr/>
        </p:nvPicPr>
        <p:blipFill rotWithShape="1">
          <a:blip r:embed="rId4"/>
          <a:srcRect l="33662" t="13408" r="35709" b="57697"/>
          <a:stretch/>
        </p:blipFill>
        <p:spPr bwMode="auto">
          <a:xfrm>
            <a:off x="6584576" y="4874111"/>
            <a:ext cx="2379911" cy="1837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273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5314" t="13408" r="14905" b="8919"/>
          <a:stretch/>
        </p:blipFill>
        <p:spPr bwMode="auto">
          <a:xfrm>
            <a:off x="1043608" y="1600200"/>
            <a:ext cx="7416824" cy="5069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7495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/>
          <p:nvPr/>
        </p:nvPicPr>
        <p:blipFill rotWithShape="1">
          <a:blip r:embed="rId2"/>
          <a:srcRect l="8237" t="14564" r="8980" b="7071"/>
          <a:stretch/>
        </p:blipFill>
        <p:spPr bwMode="auto">
          <a:xfrm>
            <a:off x="683568" y="1556792"/>
            <a:ext cx="7848872" cy="5077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288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l="15748" t="13176" r="17794" b="23945"/>
          <a:stretch/>
        </p:blipFill>
        <p:spPr bwMode="auto">
          <a:xfrm>
            <a:off x="827584" y="1556792"/>
            <a:ext cx="785921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331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/>
          <p:nvPr/>
        </p:nvPicPr>
        <p:blipFill rotWithShape="1">
          <a:blip r:embed="rId2"/>
          <a:srcRect l="15748" t="13176" r="17794" b="23945"/>
          <a:stretch/>
        </p:blipFill>
        <p:spPr bwMode="auto">
          <a:xfrm>
            <a:off x="457200" y="1700808"/>
            <a:ext cx="785921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92080" y="4177720"/>
            <a:ext cx="2532937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350" dirty="0"/>
              <a:t>簡易說明，如</a:t>
            </a:r>
            <a:r>
              <a:rPr lang="en-US" altLang="zh-TW" sz="1350" dirty="0"/>
              <a:t>”</a:t>
            </a:r>
            <a:r>
              <a:rPr lang="zh-TW" altLang="en-US" sz="1350" dirty="0"/>
              <a:t>無</a:t>
            </a:r>
            <a:r>
              <a:rPr lang="en-US" altLang="zh-TW" sz="1350" dirty="0"/>
              <a:t>”</a:t>
            </a:r>
            <a:r>
              <a:rPr lang="zh-TW" altLang="en-US" sz="1350" dirty="0"/>
              <a:t>、</a:t>
            </a:r>
            <a:r>
              <a:rPr lang="en-US" altLang="zh-TW" sz="1350" dirty="0"/>
              <a:t>“</a:t>
            </a:r>
            <a:r>
              <a:rPr lang="zh-TW" altLang="en-US" sz="1350" dirty="0"/>
              <a:t>如附件</a:t>
            </a:r>
            <a:r>
              <a:rPr lang="en-US" altLang="zh-TW" sz="1350" dirty="0"/>
              <a:t>”…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676502" y="4920163"/>
            <a:ext cx="1742785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350" dirty="0"/>
              <a:t>請輸入範圍內的分數</a:t>
            </a:r>
            <a:endParaRPr lang="en-US" altLang="zh-TW" sz="1350" dirty="0"/>
          </a:p>
        </p:txBody>
      </p:sp>
      <p:sp>
        <p:nvSpPr>
          <p:cNvPr id="9" name="向下箭號 8"/>
          <p:cNvSpPr/>
          <p:nvPr/>
        </p:nvSpPr>
        <p:spPr>
          <a:xfrm rot="5400000">
            <a:off x="5406702" y="6066892"/>
            <a:ext cx="303494" cy="364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0" name="文字方塊 9"/>
          <p:cNvSpPr txBox="1"/>
          <p:nvPr/>
        </p:nvSpPr>
        <p:spPr>
          <a:xfrm>
            <a:off x="6012160" y="5977920"/>
            <a:ext cx="2768707" cy="300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350" dirty="0"/>
              <a:t>若有附加檔案，請點選</a:t>
            </a:r>
            <a:r>
              <a:rPr lang="en-US" altLang="zh-TW" sz="1350" dirty="0"/>
              <a:t>”</a:t>
            </a:r>
            <a:r>
              <a:rPr lang="zh-TW" altLang="en-US" sz="1350" dirty="0"/>
              <a:t>檔案上傳</a:t>
            </a:r>
            <a:r>
              <a:rPr lang="en-US" altLang="zh-TW" sz="1350" dirty="0"/>
              <a:t>”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979712" y="5525503"/>
            <a:ext cx="1885950" cy="71558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注意：</a:t>
            </a:r>
            <a:endParaRPr lang="en-US" altLang="zh-TW" sz="1350" dirty="0"/>
          </a:p>
          <a:p>
            <a:r>
              <a:rPr lang="zh-TW" altLang="en-US" sz="1350" dirty="0"/>
              <a:t>請先按送出再附加檔案</a:t>
            </a: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環境教育資訊網操作說明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705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168" y="1321825"/>
            <a:ext cx="7990676" cy="340687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115616" y="501317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圖片若太多張建議以</a:t>
            </a:r>
            <a:r>
              <a:rPr lang="en-US" altLang="zh-TW" sz="2800" dirty="0" smtClean="0"/>
              <a:t>word</a:t>
            </a:r>
            <a:r>
              <a:rPr lang="zh-TW" altLang="en-US" sz="2800" dirty="0" smtClean="0"/>
              <a:t>製作再轉成</a:t>
            </a:r>
            <a:r>
              <a:rPr lang="en-US" altLang="zh-TW" sz="2800" dirty="0" smtClean="0"/>
              <a:t>PDF</a:t>
            </a:r>
            <a:r>
              <a:rPr lang="zh-TW" altLang="en-US" sz="2800" dirty="0" smtClean="0"/>
              <a:t>檔</a:t>
            </a:r>
            <a:r>
              <a:rPr lang="zh-TW" altLang="en-US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，檔案較小並節省委員評鑑開啟閱讀的時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開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66996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0" y="948690"/>
            <a:ext cx="7285015" cy="505206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028700" y="4937760"/>
            <a:ext cx="1463041" cy="10629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18283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怎麼找？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en-US" altLang="zh-TW" dirty="0">
                <a:latin typeface="+mj-ea"/>
                <a:ea typeface="+mj-ea"/>
              </a:rPr>
              <a:t>2</a:t>
            </a:r>
            <a:r>
              <a:rPr lang="en-US" altLang="zh-TW" dirty="0" smtClean="0">
                <a:latin typeface="+mj-ea"/>
                <a:ea typeface="+mj-ea"/>
              </a:rPr>
              <a:t>.</a:t>
            </a:r>
            <a:r>
              <a:rPr lang="zh-TW" altLang="en-US" dirty="0" smtClean="0">
                <a:latin typeface="+mj-ea"/>
                <a:ea typeface="+mj-ea"/>
              </a:rPr>
              <a:t>從</a:t>
            </a:r>
            <a:r>
              <a:rPr lang="en-US" altLang="zh-TW" dirty="0" smtClean="0">
                <a:latin typeface="+mj-ea"/>
                <a:ea typeface="+mj-ea"/>
              </a:rPr>
              <a:t>Google</a:t>
            </a:r>
            <a:r>
              <a:rPr lang="zh-TW" altLang="en-US" dirty="0" smtClean="0">
                <a:latin typeface="+mj-ea"/>
                <a:ea typeface="+mj-ea"/>
              </a:rPr>
              <a:t>找：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在</a:t>
            </a:r>
            <a:r>
              <a:rPr lang="en-US" altLang="zh-TW" dirty="0" smtClean="0">
                <a:latin typeface="+mj-ea"/>
                <a:ea typeface="+mj-ea"/>
              </a:rPr>
              <a:t>Google</a:t>
            </a:r>
            <a:r>
              <a:rPr lang="zh-TW" altLang="en-US" dirty="0" smtClean="0">
                <a:latin typeface="+mj-ea"/>
                <a:ea typeface="+mj-ea"/>
              </a:rPr>
              <a:t>的搜尋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畫面上，輸入關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鍵字，就可以找</a:t>
            </a:r>
            <a:r>
              <a:rPr lang="en-US" altLang="zh-TW" dirty="0" smtClean="0">
                <a:latin typeface="+mj-ea"/>
                <a:ea typeface="+mj-ea"/>
              </a:rPr>
              <a:t/>
            </a:r>
            <a:br>
              <a:rPr lang="en-US" altLang="zh-TW" dirty="0" smtClean="0">
                <a:latin typeface="+mj-ea"/>
                <a:ea typeface="+mj-ea"/>
              </a:rPr>
            </a:br>
            <a:r>
              <a:rPr lang="zh-TW" altLang="en-US" dirty="0" smtClean="0">
                <a:latin typeface="+mj-ea"/>
                <a:ea typeface="+mj-ea"/>
              </a:rPr>
              <a:t>到了。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7799" b="12670"/>
          <a:stretch>
            <a:fillRect/>
          </a:stretch>
        </p:blipFill>
        <p:spPr bwMode="auto">
          <a:xfrm>
            <a:off x="4067944" y="2060848"/>
            <a:ext cx="4608512" cy="37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395" y="857250"/>
            <a:ext cx="7326630" cy="499491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526155" y="2811780"/>
            <a:ext cx="1320165" cy="8458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587199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4685" y="2632844"/>
            <a:ext cx="84946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感謝各校承辦人對</a:t>
            </a:r>
            <a:r>
              <a:rPr lang="en-US" altLang="zh-TW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zh-TW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zh-TW" alt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環境教育業務的協助</a:t>
            </a:r>
            <a:endParaRPr lang="zh-TW" alt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環境教育資訊網操作說明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網站畫面：</a:t>
            </a:r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9391" t="12945" r="10136" b="7070"/>
          <a:stretch/>
        </p:blipFill>
        <p:spPr bwMode="auto">
          <a:xfrm>
            <a:off x="899592" y="2132856"/>
            <a:ext cx="7488832" cy="4630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環境教育資訊網操作說明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914863" y="2602647"/>
            <a:ext cx="53142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操作及管理</a:t>
            </a:r>
            <a:r>
              <a:rPr lang="en-US" altLang="zh-TW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簡要說明</a:t>
            </a:r>
            <a:endParaRPr lang="zh-TW" altLang="en-U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/>
          <p:nvPr/>
        </p:nvPicPr>
        <p:blipFill rotWithShape="1">
          <a:blip r:embed="rId2"/>
          <a:srcRect l="9391" t="12946" r="10136" b="50760"/>
          <a:stretch/>
        </p:blipFill>
        <p:spPr bwMode="auto">
          <a:xfrm>
            <a:off x="611560" y="3717032"/>
            <a:ext cx="7920880" cy="2951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各校操作方式</a:t>
            </a:r>
            <a:r>
              <a:rPr lang="zh-TW" altLang="en-US" dirty="0" smtClean="0">
                <a:latin typeface="+mj-ea"/>
                <a:ea typeface="+mj-ea"/>
              </a:rPr>
              <a:t>：</a:t>
            </a:r>
            <a:r>
              <a:rPr lang="zh-TW" altLang="en-US" dirty="0">
                <a:latin typeface="+mj-ea"/>
                <a:ea typeface="+mj-ea"/>
              </a:rPr>
              <a:t/>
            </a:r>
            <a:br>
              <a:rPr lang="zh-TW" altLang="en-US" dirty="0">
                <a:latin typeface="+mj-ea"/>
                <a:ea typeface="+mj-ea"/>
              </a:rPr>
            </a:br>
            <a:r>
              <a:rPr lang="zh-TW" altLang="en-US" dirty="0">
                <a:latin typeface="+mj-ea"/>
                <a:ea typeface="+mj-ea"/>
              </a:rPr>
              <a:t>點選右上方的「登入管理」，輸入貴校公務</a:t>
            </a:r>
            <a:r>
              <a:rPr lang="zh-TW" altLang="en-US" dirty="0" smtClean="0">
                <a:latin typeface="+mj-ea"/>
                <a:ea typeface="+mj-ea"/>
              </a:rPr>
              <a:t>帳號及在本站登錄的密碼</a:t>
            </a:r>
            <a:r>
              <a:rPr lang="zh-TW" altLang="en-US" dirty="0">
                <a:latin typeface="+mj-ea"/>
                <a:ea typeface="+mj-ea"/>
              </a:rPr>
              <a:t>，即可開始管理工作。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7740352" y="5589240"/>
            <a:ext cx="1023628" cy="43204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2017713"/>
            <a:ext cx="8280920" cy="41148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+mj-ea"/>
                <a:ea typeface="+mj-ea"/>
              </a:rPr>
              <a:t>各校可管理工作：</a:t>
            </a:r>
            <a:br>
              <a:rPr lang="zh-TW" altLang="en-US" sz="3600" dirty="0">
                <a:latin typeface="+mj-ea"/>
                <a:ea typeface="+mj-ea"/>
              </a:rPr>
            </a:br>
            <a:r>
              <a:rPr lang="en-US" altLang="zh-TW" sz="3600" dirty="0">
                <a:latin typeface="+mj-ea"/>
                <a:ea typeface="+mj-ea"/>
              </a:rPr>
              <a:t>1.</a:t>
            </a:r>
            <a:r>
              <a:rPr lang="zh-TW" altLang="en-US" sz="3600" dirty="0">
                <a:latin typeface="+mj-ea"/>
                <a:ea typeface="+mj-ea"/>
              </a:rPr>
              <a:t>基本資料</a:t>
            </a:r>
            <a:r>
              <a:rPr lang="en-US" altLang="zh-TW" sz="3600" dirty="0">
                <a:latin typeface="+mj-ea"/>
                <a:ea typeface="+mj-ea"/>
              </a:rPr>
              <a:t>(</a:t>
            </a:r>
            <a:r>
              <a:rPr lang="zh-TW" altLang="en-US" sz="3600" dirty="0">
                <a:latin typeface="+mj-ea"/>
                <a:ea typeface="+mj-ea"/>
              </a:rPr>
              <a:t>可編修密碼</a:t>
            </a:r>
            <a:r>
              <a:rPr lang="en-US" altLang="zh-TW" sz="3600" dirty="0">
                <a:latin typeface="+mj-ea"/>
                <a:ea typeface="+mj-ea"/>
              </a:rPr>
              <a:t>)</a:t>
            </a:r>
            <a:br>
              <a:rPr lang="en-US" altLang="zh-TW" sz="3600" dirty="0">
                <a:latin typeface="+mj-ea"/>
                <a:ea typeface="+mj-ea"/>
              </a:rPr>
            </a:br>
            <a:r>
              <a:rPr lang="en-US" altLang="zh-TW" sz="3600" dirty="0">
                <a:latin typeface="+mj-ea"/>
                <a:ea typeface="+mj-ea"/>
              </a:rPr>
              <a:t>2.</a:t>
            </a:r>
            <a:r>
              <a:rPr lang="zh-TW" altLang="en-US" sz="3600" dirty="0">
                <a:latin typeface="+mj-ea"/>
                <a:ea typeface="+mj-ea"/>
              </a:rPr>
              <a:t>發佈貴校環境教育相關公告</a:t>
            </a:r>
            <a:br>
              <a:rPr lang="zh-TW" altLang="en-US" sz="3600" dirty="0">
                <a:latin typeface="+mj-ea"/>
                <a:ea typeface="+mj-ea"/>
              </a:rPr>
            </a:br>
            <a:r>
              <a:rPr lang="en-US" altLang="zh-TW" sz="3600" dirty="0">
                <a:latin typeface="+mj-ea"/>
                <a:ea typeface="+mj-ea"/>
              </a:rPr>
              <a:t>3.</a:t>
            </a:r>
            <a:r>
              <a:rPr lang="zh-TW" altLang="en-US" sz="3600" dirty="0">
                <a:latin typeface="+mj-ea"/>
                <a:ea typeface="+mj-ea"/>
              </a:rPr>
              <a:t>張貼貴校環境教育相關活動照片</a:t>
            </a:r>
            <a:br>
              <a:rPr lang="zh-TW" altLang="en-US" sz="3600" dirty="0">
                <a:latin typeface="+mj-ea"/>
                <a:ea typeface="+mj-ea"/>
              </a:rPr>
            </a:br>
            <a:r>
              <a:rPr lang="en-US" altLang="zh-TW" sz="3600" dirty="0">
                <a:latin typeface="+mj-ea"/>
                <a:ea typeface="+mj-ea"/>
              </a:rPr>
              <a:t>4.</a:t>
            </a:r>
            <a:r>
              <a:rPr lang="zh-TW" altLang="en-US" sz="3600" dirty="0">
                <a:latin typeface="+mj-ea"/>
                <a:ea typeface="+mj-ea"/>
              </a:rPr>
              <a:t>張貼貴校環境教育相關榮譽</a:t>
            </a:r>
            <a:r>
              <a:rPr lang="zh-TW" altLang="en-US" sz="3600" dirty="0" smtClean="0">
                <a:latin typeface="+mj-ea"/>
                <a:ea typeface="+mj-ea"/>
              </a:rPr>
              <a:t>資料</a:t>
            </a:r>
            <a:r>
              <a:rPr lang="en-US" altLang="zh-TW" sz="3600" dirty="0" smtClean="0">
                <a:latin typeface="+mj-ea"/>
                <a:ea typeface="+mj-ea"/>
              </a:rPr>
              <a:t/>
            </a:r>
            <a:br>
              <a:rPr lang="en-US" altLang="zh-TW" sz="3600" dirty="0" smtClean="0">
                <a:latin typeface="+mj-ea"/>
                <a:ea typeface="+mj-ea"/>
              </a:rPr>
            </a:br>
            <a:r>
              <a:rPr lang="en-US" altLang="zh-TW" sz="3600" dirty="0" smtClean="0">
                <a:latin typeface="+mj-ea"/>
                <a:ea typeface="+mj-ea"/>
              </a:rPr>
              <a:t>5.</a:t>
            </a:r>
            <a:r>
              <a:rPr lang="zh-TW" altLang="en-US" sz="3600" dirty="0" smtClean="0">
                <a:latin typeface="+mj-ea"/>
                <a:ea typeface="+mj-ea"/>
              </a:rPr>
              <a:t>張貼貴校環境教育活動時間</a:t>
            </a:r>
            <a:r>
              <a:rPr lang="en-US" altLang="zh-TW" sz="3600" dirty="0" smtClean="0">
                <a:latin typeface="+mj-ea"/>
                <a:ea typeface="+mj-ea"/>
              </a:rPr>
              <a:t>(</a:t>
            </a:r>
            <a:r>
              <a:rPr lang="zh-TW" altLang="en-US" sz="3600" dirty="0" smtClean="0">
                <a:latin typeface="+mj-ea"/>
                <a:ea typeface="+mj-ea"/>
              </a:rPr>
              <a:t>行事曆</a:t>
            </a:r>
            <a:r>
              <a:rPr lang="en-US" altLang="zh-TW" sz="3600" dirty="0" smtClean="0">
                <a:latin typeface="+mj-ea"/>
                <a:ea typeface="+mj-ea"/>
              </a:rPr>
              <a:t>)</a:t>
            </a:r>
            <a:r>
              <a:rPr lang="zh-TW" altLang="en-US" sz="3600" dirty="0">
                <a:latin typeface="+mj-ea"/>
                <a:ea typeface="+mj-ea"/>
              </a:rPr>
              <a:t/>
            </a:r>
            <a:br>
              <a:rPr lang="zh-TW" altLang="en-US" sz="3600" dirty="0">
                <a:latin typeface="+mj-ea"/>
                <a:ea typeface="+mj-ea"/>
              </a:rPr>
            </a:br>
            <a:r>
              <a:rPr lang="en-US" altLang="zh-TW" sz="3600" dirty="0">
                <a:latin typeface="+mj-ea"/>
                <a:ea typeface="+mj-ea"/>
              </a:rPr>
              <a:t>5</a:t>
            </a:r>
            <a:r>
              <a:rPr lang="en-US" altLang="zh-TW" sz="3600" dirty="0" smtClean="0">
                <a:latin typeface="+mj-ea"/>
                <a:ea typeface="+mj-ea"/>
              </a:rPr>
              <a:t>.</a:t>
            </a:r>
            <a:r>
              <a:rPr lang="zh-TW" altLang="en-US" sz="3600" dirty="0" smtClean="0">
                <a:latin typeface="+mj-ea"/>
                <a:ea typeface="+mj-ea"/>
              </a:rPr>
              <a:t>登錄小綠人認證資料</a:t>
            </a:r>
            <a:r>
              <a:rPr lang="en-US" altLang="zh-TW" sz="3600" dirty="0" smtClean="0">
                <a:latin typeface="+mj-ea"/>
                <a:ea typeface="+mj-ea"/>
              </a:rPr>
              <a:t>(</a:t>
            </a:r>
            <a:r>
              <a:rPr lang="zh-TW" altLang="en-US" sz="3600" dirty="0" smtClean="0">
                <a:latin typeface="+mj-ea"/>
                <a:ea typeface="+mj-ea"/>
              </a:rPr>
              <a:t>限國小</a:t>
            </a:r>
            <a:r>
              <a:rPr lang="en-US" altLang="zh-TW" sz="3600" dirty="0" smtClean="0">
                <a:latin typeface="+mj-ea"/>
                <a:ea typeface="+mj-ea"/>
              </a:rPr>
              <a:t>)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環境教育資訊網操作說明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zh-TW">
              <a:ea typeface="標楷體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4173" t="17367" r="25780" b="26785"/>
          <a:stretch>
            <a:fillRect/>
          </a:stretch>
        </p:blipFill>
        <p:spPr bwMode="auto">
          <a:xfrm>
            <a:off x="1511660" y="1628799"/>
            <a:ext cx="6120680" cy="494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環境保護">
  <a:themeElements>
    <a:clrScheme name="包巾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環境保護</Template>
  <TotalTime>516</TotalTime>
  <Words>673</Words>
  <Application>Microsoft Office PowerPoint</Application>
  <PresentationFormat>如螢幕大小 (4:3)</PresentationFormat>
  <Paragraphs>95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8" baseType="lpstr">
      <vt:lpstr>微軟正黑體</vt:lpstr>
      <vt:lpstr>新細明體</vt:lpstr>
      <vt:lpstr>標楷體</vt:lpstr>
      <vt:lpstr>Microsoft Sans Serif</vt:lpstr>
      <vt:lpstr>Tahoma</vt:lpstr>
      <vt:lpstr>Verdana</vt:lpstr>
      <vt:lpstr>環境保護</vt:lpstr>
      <vt:lpstr>嘉義縣環境教育資訊網 操作研習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PowerPoint 簡報</vt:lpstr>
      <vt:lpstr>環境教育資訊網操作說明</vt:lpstr>
      <vt:lpstr>環境教育資訊網操作說明</vt:lpstr>
      <vt:lpstr>環境教育資訊網操作說明</vt:lpstr>
      <vt:lpstr>環境教育資訊網操作說明</vt:lpstr>
      <vt:lpstr>環境教育資訊網操作說明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嘉義縣環境教育資訊網 操作研習</dc:title>
  <dc:creator>yijung</dc:creator>
  <cp:lastModifiedBy>Administrator</cp:lastModifiedBy>
  <cp:revision>45</cp:revision>
  <dcterms:created xsi:type="dcterms:W3CDTF">2015-06-13T08:06:04Z</dcterms:created>
  <dcterms:modified xsi:type="dcterms:W3CDTF">2018-03-14T01:25:25Z</dcterms:modified>
</cp:coreProperties>
</file>