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4" r:id="rId2"/>
    <p:sldId id="316" r:id="rId3"/>
    <p:sldId id="295" r:id="rId4"/>
    <p:sldId id="297" r:id="rId5"/>
    <p:sldId id="264" r:id="rId6"/>
    <p:sldId id="289" r:id="rId7"/>
    <p:sldId id="306" r:id="rId8"/>
    <p:sldId id="292" r:id="rId9"/>
    <p:sldId id="307" r:id="rId10"/>
    <p:sldId id="299" r:id="rId11"/>
    <p:sldId id="308" r:id="rId12"/>
    <p:sldId id="310" r:id="rId13"/>
    <p:sldId id="312" r:id="rId14"/>
    <p:sldId id="313" r:id="rId15"/>
    <p:sldId id="314" r:id="rId16"/>
    <p:sldId id="315" r:id="rId17"/>
    <p:sldId id="301" r:id="rId18"/>
    <p:sldId id="303" r:id="rId19"/>
    <p:sldId id="304" r:id="rId20"/>
    <p:sldId id="305" r:id="rId21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2AD9"/>
    <a:srgbClr val="FEE8FB"/>
    <a:srgbClr val="519048"/>
    <a:srgbClr val="864875"/>
    <a:srgbClr val="D8999D"/>
    <a:srgbClr val="E7C493"/>
    <a:srgbClr val="6BB0E7"/>
    <a:srgbClr val="457BBD"/>
    <a:srgbClr val="C6566B"/>
    <a:srgbClr val="DCE9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89399" autoAdjust="0"/>
  </p:normalViewPr>
  <p:slideViewPr>
    <p:cSldViewPr snapToGrid="0">
      <p:cViewPr varScale="1">
        <p:scale>
          <a:sx n="80" d="100"/>
          <a:sy n="80" d="100"/>
        </p:scale>
        <p:origin x="-63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5AF28-C774-43D5-95C0-232E09DCA37C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90AD8-448F-46C4-A223-8D9941EE123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4957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0AD8-448F-46C4-A223-8D9941EE123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9429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0AD8-448F-46C4-A223-8D9941EE123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048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0AD8-448F-46C4-A223-8D9941EE123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0068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0AD8-448F-46C4-A223-8D9941EE123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7563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0AD8-448F-46C4-A223-8D9941EE123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4109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682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492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6212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5540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2287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5317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1431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6641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2750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9249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5658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A7218-BC63-4FC6-BF3A-2510351CB0C5}" type="datetimeFigureOut">
              <a:rPr lang="zh-TW" altLang="en-US" smtClean="0"/>
              <a:pPr/>
              <a:t>2017/4/16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07AD6-D7AE-4017-950B-20A193B0AB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2740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17797" r="24805" b="3756"/>
          <a:stretch>
            <a:fillRect/>
          </a:stretch>
        </p:blipFill>
        <p:spPr bwMode="auto">
          <a:xfrm>
            <a:off x="0" y="-6953"/>
            <a:ext cx="12192000" cy="686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圓角矩形 6"/>
          <p:cNvSpPr/>
          <p:nvPr/>
        </p:nvSpPr>
        <p:spPr>
          <a:xfrm>
            <a:off x="0" y="154379"/>
            <a:ext cx="12192000" cy="795647"/>
          </a:xfrm>
          <a:prstGeom prst="round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9"/>
          <p:cNvSpPr txBox="1">
            <a:spLocks noChangeArrowheads="1"/>
          </p:cNvSpPr>
          <p:nvPr/>
        </p:nvSpPr>
        <p:spPr bwMode="auto">
          <a:xfrm>
            <a:off x="777637" y="0"/>
            <a:ext cx="10280468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zh-TW" altLang="en-US" sz="6000" b="1" dirty="0" smtClean="0">
                <a:solidFill>
                  <a:schemeClr val="accent2">
                    <a:lumMod val="75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走讀嘉鄉</a:t>
            </a:r>
            <a:r>
              <a:rPr lang="en-US" altLang="zh-TW" sz="6000" b="1" dirty="0" smtClean="0">
                <a:solidFill>
                  <a:schemeClr val="accent2">
                    <a:lumMod val="75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-</a:t>
            </a:r>
            <a:r>
              <a:rPr lang="zh-TW" altLang="en-US" sz="6000" b="1" dirty="0" smtClean="0">
                <a:solidFill>
                  <a:schemeClr val="accent2">
                    <a:lumMod val="75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國小組</a:t>
            </a:r>
            <a:r>
              <a:rPr lang="en-US" altLang="zh-TW" sz="6000" b="1" dirty="0" smtClean="0">
                <a:solidFill>
                  <a:schemeClr val="accent2">
                    <a:lumMod val="75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-</a:t>
            </a:r>
            <a:r>
              <a:rPr lang="zh-TW" altLang="en-US" sz="6000" b="1" dirty="0" smtClean="0">
                <a:solidFill>
                  <a:schemeClr val="accent2">
                    <a:lumMod val="75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咱的故鄉</a:t>
            </a:r>
            <a:endParaRPr lang="zh-TW" altLang="zh-TW" sz="6000" b="1" dirty="0" smtClean="0">
              <a:solidFill>
                <a:schemeClr val="accent2">
                  <a:lumMod val="75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 eaLnBrk="1" hangingPunct="1">
              <a:spcBef>
                <a:spcPts val="800"/>
              </a:spcBef>
              <a:spcAft>
                <a:spcPts val="800"/>
              </a:spcAft>
            </a:pPr>
            <a:endParaRPr kumimoji="0" lang="en-US" altLang="zh-TW" sz="5400" b="1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9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.udn.com.tw/upfiles/B_VI/viki021013/PSN_PHOTO/970/f_11507970_1.JPG"/>
          <p:cNvPicPr>
            <a:picLocks noChangeAspect="1" noChangeArrowheads="1"/>
          </p:cNvPicPr>
          <p:nvPr/>
        </p:nvPicPr>
        <p:blipFill>
          <a:blip r:embed="rId2" cstate="print"/>
          <a:srcRect r="688" b="12920"/>
          <a:stretch>
            <a:fillRect/>
          </a:stretch>
        </p:blipFill>
        <p:spPr bwMode="auto">
          <a:xfrm>
            <a:off x="0" y="-1"/>
            <a:ext cx="12192000" cy="7122031"/>
          </a:xfrm>
          <a:prstGeom prst="rect">
            <a:avLst/>
          </a:prstGeom>
          <a:noFill/>
        </p:spPr>
      </p:pic>
      <p:sp>
        <p:nvSpPr>
          <p:cNvPr id="10" name="橢圓 9"/>
          <p:cNvSpPr/>
          <p:nvPr/>
        </p:nvSpPr>
        <p:spPr>
          <a:xfrm>
            <a:off x="214756" y="291813"/>
            <a:ext cx="2920329" cy="24751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b="1" dirty="0" smtClean="0">
                <a:latin typeface="華康秀風體W3(P)" pitchFamily="66" charset="-120"/>
                <a:ea typeface="華康秀風體W3(P)" pitchFamily="66" charset="-120"/>
              </a:rPr>
              <a:t>絲下</a:t>
            </a:r>
            <a:endParaRPr lang="en-US" altLang="zh-TW" sz="2800" b="1" dirty="0" smtClean="0"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b="1" dirty="0" smtClean="0">
                <a:latin typeface="華康秀風體W3(P)" pitchFamily="66" charset="-120"/>
                <a:ea typeface="華康秀風體W3(P)" pitchFamily="66" charset="-120"/>
              </a:rPr>
              <a:t>咱來</a:t>
            </a:r>
            <a:r>
              <a:rPr lang="zh-TW" altLang="zh-TW" sz="2800" b="1" dirty="0" smtClean="0">
                <a:latin typeface="華康秀風體W3(P)" pitchFamily="66" charset="-120"/>
                <a:ea typeface="華康秀風體W3(P)" pitchFamily="66" charset="-120"/>
              </a:rPr>
              <a:t>談心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42667" y="-166978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4" y="3172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-126489" y="1717771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354997" y="219013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366846" y="5931531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890776" y="6419138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190004" y="3823853"/>
            <a:ext cx="9502636" cy="2707574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0801024" y="6298406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5" name="內容版面配置區 14"/>
          <p:cNvSpPr>
            <a:spLocks noGrp="1"/>
          </p:cNvSpPr>
          <p:nvPr>
            <p:ph idx="1"/>
          </p:nvPr>
        </p:nvSpPr>
        <p:spPr>
          <a:xfrm>
            <a:off x="-1092531" y="4311713"/>
            <a:ext cx="10889673" cy="1804081"/>
          </a:xfrm>
        </p:spPr>
        <p:txBody>
          <a:bodyPr>
            <a:normAutofit/>
          </a:bodyPr>
          <a:lstStyle/>
          <a:p>
            <a:pPr lvl="4"/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參訪絲瓜農場，了解絲瓜特性與成長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絲瓜農場與學校合作，於校地建指絲瓜生態園地</a:t>
            </a:r>
          </a:p>
          <a:p>
            <a:pPr lvl="4"/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開設絲瓜文創課程，呈現行銷社區絲瓜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>
              <a:buNone/>
            </a:pPr>
            <a:endParaRPr lang="en-US" altLang="zh-TW" b="1" dirty="0" smtClean="0"/>
          </a:p>
          <a:p>
            <a:pPr>
              <a:buNone/>
            </a:pPr>
            <a:endParaRPr lang="zh-TW" altLang="en-US" b="1" dirty="0"/>
          </a:p>
        </p:txBody>
      </p:sp>
      <p:pic>
        <p:nvPicPr>
          <p:cNvPr id="7172" name="Picture 4" descr="http://g.udn.com.tw/upfiles/B_VI/viki021013/PSN_PHOTO/963/f_1150796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1216" y="389830"/>
            <a:ext cx="2995273" cy="1995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http://g.udn.com.tw/upfiles/B_VI/viki021013/PSN_PHOTO/972/f_11507972_1.JPG"/>
          <p:cNvPicPr>
            <a:picLocks noChangeAspect="1" noChangeArrowheads="1"/>
          </p:cNvPicPr>
          <p:nvPr/>
        </p:nvPicPr>
        <p:blipFill>
          <a:blip r:embed="rId4" cstate="print"/>
          <a:srcRect b="7127"/>
          <a:stretch>
            <a:fillRect/>
          </a:stretch>
        </p:blipFill>
        <p:spPr bwMode="auto">
          <a:xfrm>
            <a:off x="9722994" y="2413800"/>
            <a:ext cx="2286126" cy="141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6" name="Picture 8" descr="http://g.udn.com.tw/upfiles/B_VI/viki021013/PSN_PHOTO/979/f_11507979_1.JPG"/>
          <p:cNvPicPr>
            <a:picLocks noChangeAspect="1" noChangeArrowheads="1"/>
          </p:cNvPicPr>
          <p:nvPr/>
        </p:nvPicPr>
        <p:blipFill>
          <a:blip r:embed="rId5" cstate="print"/>
          <a:srcRect r="6009" b="16628"/>
          <a:stretch>
            <a:fillRect/>
          </a:stretch>
        </p:blipFill>
        <p:spPr bwMode="auto">
          <a:xfrm>
            <a:off x="3288025" y="1633728"/>
            <a:ext cx="3137159" cy="1853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橢圓 17"/>
          <p:cNvSpPr/>
          <p:nvPr/>
        </p:nvSpPr>
        <p:spPr>
          <a:xfrm>
            <a:off x="233964" y="4696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9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20120819_0857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77161"/>
          </a:xfrm>
          <a:prstGeom prst="rect">
            <a:avLst/>
          </a:prstGeom>
          <a:noFill/>
        </p:spPr>
      </p:pic>
      <p:sp>
        <p:nvSpPr>
          <p:cNvPr id="4" name="橢圓 3"/>
          <p:cNvSpPr/>
          <p:nvPr/>
        </p:nvSpPr>
        <p:spPr>
          <a:xfrm>
            <a:off x="630393" y="363065"/>
            <a:ext cx="2302812" cy="1845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來咱這，以客為尊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81058" y="1397136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412094" y="588353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500171" y="218239"/>
            <a:ext cx="433034" cy="3992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9605" y="4572000"/>
            <a:ext cx="2731325" cy="1983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t="22431" b="12255"/>
          <a:stretch>
            <a:fillRect/>
          </a:stretch>
        </p:blipFill>
        <p:spPr bwMode="auto">
          <a:xfrm>
            <a:off x="4381995" y="4809508"/>
            <a:ext cx="3574474" cy="1750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橢圓 3"/>
          <p:cNvSpPr/>
          <p:nvPr/>
        </p:nvSpPr>
        <p:spPr>
          <a:xfrm>
            <a:off x="630393" y="363065"/>
            <a:ext cx="2302812" cy="1845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來咱這，以客為尊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81058" y="1397136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412094" y="588353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500171" y="218239"/>
            <a:ext cx="433034" cy="3992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73131" y="4203865"/>
            <a:ext cx="10236531" cy="2125683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14"/>
          <p:cNvSpPr>
            <a:spLocks noGrp="1"/>
          </p:cNvSpPr>
          <p:nvPr>
            <p:ph idx="1"/>
          </p:nvPr>
        </p:nvSpPr>
        <p:spPr>
          <a:xfrm>
            <a:off x="356258" y="4311712"/>
            <a:ext cx="10224655" cy="2765982"/>
          </a:xfrm>
        </p:spPr>
        <p:txBody>
          <a:bodyPr/>
          <a:lstStyle/>
          <a:p>
            <a:pPr marL="228600" lvl="4">
              <a:spcBef>
                <a:spcPts val="1000"/>
              </a:spcBef>
            </a:pP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客家口說藝術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客家美食饗宴</a:t>
            </a:r>
            <a:endParaRPr lang="zh-TW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客家文化藝術典藏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endParaRPr lang="zh-TW" altLang="zh-TW" sz="3600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沒有自動替代文字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橢圓 3"/>
          <p:cNvSpPr/>
          <p:nvPr/>
        </p:nvSpPr>
        <p:spPr>
          <a:xfrm>
            <a:off x="559141" y="386816"/>
            <a:ext cx="2302812" cy="1845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咱的故鄉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農特亮點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0" y="1492138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76468" y="4696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500171" y="218239"/>
            <a:ext cx="433034" cy="3992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73132" y="5700156"/>
            <a:ext cx="11744698" cy="629391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14"/>
          <p:cNvSpPr>
            <a:spLocks noGrp="1"/>
          </p:cNvSpPr>
          <p:nvPr>
            <p:ph idx="1"/>
          </p:nvPr>
        </p:nvSpPr>
        <p:spPr>
          <a:xfrm>
            <a:off x="391884" y="5202362"/>
            <a:ext cx="10224655" cy="2765982"/>
          </a:xfrm>
        </p:spPr>
        <p:txBody>
          <a:bodyPr/>
          <a:lstStyle/>
          <a:p>
            <a:pPr marL="228600" lvl="4">
              <a:spcBef>
                <a:spcPts val="1000"/>
              </a:spcBef>
              <a:buNone/>
            </a:pPr>
            <a:endParaRPr lang="zh-TW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咱ㄟ故鄉的菇菇</a:t>
            </a:r>
            <a:endParaRPr lang="zh-TW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dirty="0"/>
          </a:p>
        </p:txBody>
      </p:sp>
      <p:pic>
        <p:nvPicPr>
          <p:cNvPr id="33796" name="Picture 4" descr="沒有自動替代文字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184" y="522516"/>
            <a:ext cx="5558828" cy="4904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8" name="Picture 6" descr="圖像裡可能有1 人、文字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5362" y="617513"/>
            <a:ext cx="2960384" cy="2470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800" name="Picture 8" descr="沒有自動替代文字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8863" y="3005018"/>
            <a:ext cx="3076253" cy="2301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橢圓 12"/>
          <p:cNvSpPr/>
          <p:nvPr/>
        </p:nvSpPr>
        <p:spPr>
          <a:xfrm>
            <a:off x="11281558" y="6008914"/>
            <a:ext cx="676893" cy="6828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0967279" y="6566306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沒有自動替代文字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555"/>
            <a:ext cx="12192000" cy="6927555"/>
          </a:xfrm>
          <a:prstGeom prst="rect">
            <a:avLst/>
          </a:prstGeom>
          <a:noFill/>
        </p:spPr>
      </p:pic>
      <p:sp>
        <p:nvSpPr>
          <p:cNvPr id="4" name="橢圓 3"/>
          <p:cNvSpPr/>
          <p:nvPr/>
        </p:nvSpPr>
        <p:spPr>
          <a:xfrm>
            <a:off x="559141" y="386816"/>
            <a:ext cx="2302812" cy="1845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咱的故鄉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農特亮點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0" y="1492138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76468" y="4696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500171" y="218239"/>
            <a:ext cx="433034" cy="3992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73132" y="5700156"/>
            <a:ext cx="11744698" cy="629391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14"/>
          <p:cNvSpPr>
            <a:spLocks noGrp="1"/>
          </p:cNvSpPr>
          <p:nvPr>
            <p:ph idx="1"/>
          </p:nvPr>
        </p:nvSpPr>
        <p:spPr>
          <a:xfrm>
            <a:off x="391884" y="5202362"/>
            <a:ext cx="10224655" cy="2765982"/>
          </a:xfrm>
        </p:spPr>
        <p:txBody>
          <a:bodyPr/>
          <a:lstStyle/>
          <a:p>
            <a:pPr marL="228600" lvl="4">
              <a:spcBef>
                <a:spcPts val="1000"/>
              </a:spcBef>
              <a:buNone/>
            </a:pPr>
            <a:endParaRPr lang="zh-TW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咱ㄟ故鄉的絲瓜</a:t>
            </a:r>
            <a:endParaRPr lang="zh-TW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13" name="橢圓 12"/>
          <p:cNvSpPr/>
          <p:nvPr/>
        </p:nvSpPr>
        <p:spPr>
          <a:xfrm>
            <a:off x="11281558" y="6008914"/>
            <a:ext cx="676893" cy="6828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0967279" y="6566306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36868" name="Picture 4" descr="沒有自動替代文字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1342" y="688767"/>
            <a:ext cx="6016834" cy="4512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70" name="Picture 6" descr="沒有自動替代文字。"/>
          <p:cNvPicPr>
            <a:picLocks noChangeAspect="1" noChangeArrowheads="1"/>
          </p:cNvPicPr>
          <p:nvPr/>
        </p:nvPicPr>
        <p:blipFill>
          <a:blip r:embed="rId4" cstate="print"/>
          <a:srcRect l="25325" b="9957"/>
          <a:stretch>
            <a:fillRect/>
          </a:stretch>
        </p:blipFill>
        <p:spPr bwMode="auto">
          <a:xfrm>
            <a:off x="9734493" y="3811980"/>
            <a:ext cx="2035362" cy="1840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2" name="Picture 8" descr="沒有自動替代文字。"/>
          <p:cNvPicPr>
            <a:picLocks noChangeAspect="1" noChangeArrowheads="1"/>
          </p:cNvPicPr>
          <p:nvPr/>
        </p:nvPicPr>
        <p:blipFill>
          <a:blip r:embed="rId5" cstate="print"/>
          <a:srcRect l="24348" r="8670" b="12591"/>
          <a:stretch>
            <a:fillRect/>
          </a:stretch>
        </p:blipFill>
        <p:spPr bwMode="auto">
          <a:xfrm>
            <a:off x="9635016" y="154379"/>
            <a:ext cx="2038426" cy="1995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4" name="Picture 10" descr="沒有自動替代文字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13174" y="2090056"/>
            <a:ext cx="2517569" cy="1874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DSCN6977"/>
          <p:cNvPicPr>
            <a:picLocks noChangeAspect="1" noChangeArrowheads="1"/>
          </p:cNvPicPr>
          <p:nvPr/>
        </p:nvPicPr>
        <p:blipFill>
          <a:blip r:embed="rId2" cstate="print"/>
          <a:srcRect b="1362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橢圓 3"/>
          <p:cNvSpPr/>
          <p:nvPr/>
        </p:nvSpPr>
        <p:spPr>
          <a:xfrm>
            <a:off x="559141" y="386816"/>
            <a:ext cx="2302812" cy="1845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咱的故鄉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藝文亮點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0" y="1492138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76468" y="4696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500171" y="218239"/>
            <a:ext cx="433034" cy="3992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73132" y="5700156"/>
            <a:ext cx="11744698" cy="629391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14"/>
          <p:cNvSpPr>
            <a:spLocks noGrp="1"/>
          </p:cNvSpPr>
          <p:nvPr>
            <p:ph idx="1"/>
          </p:nvPr>
        </p:nvSpPr>
        <p:spPr>
          <a:xfrm>
            <a:off x="391884" y="5202362"/>
            <a:ext cx="10224655" cy="2765982"/>
          </a:xfrm>
        </p:spPr>
        <p:txBody>
          <a:bodyPr/>
          <a:lstStyle/>
          <a:p>
            <a:pPr marL="228600" lvl="4">
              <a:spcBef>
                <a:spcPts val="1000"/>
              </a:spcBef>
              <a:buNone/>
            </a:pPr>
            <a:endParaRPr lang="zh-TW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咱ㄟ故鄉的客家文化</a:t>
            </a:r>
            <a:endParaRPr lang="zh-TW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13" name="橢圓 12"/>
          <p:cNvSpPr/>
          <p:nvPr/>
        </p:nvSpPr>
        <p:spPr>
          <a:xfrm>
            <a:off x="11281558" y="6008914"/>
            <a:ext cx="676893" cy="6828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0967279" y="6566306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16" name="Picture 4" descr="9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0099682" y="641268"/>
            <a:ext cx="1831060" cy="1246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8"/>
          <p:cNvPicPr>
            <a:picLocks noChangeAspect="1" noChangeArrowheads="1"/>
          </p:cNvPicPr>
          <p:nvPr/>
        </p:nvPicPr>
        <p:blipFill>
          <a:blip r:embed="rId4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114635" y="411381"/>
            <a:ext cx="2454892" cy="1708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4" descr="DSCN7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3995" y="2030679"/>
            <a:ext cx="1812582" cy="135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192001" cy="692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橢圓 3"/>
          <p:cNvSpPr/>
          <p:nvPr/>
        </p:nvSpPr>
        <p:spPr>
          <a:xfrm>
            <a:off x="559141" y="386816"/>
            <a:ext cx="2302812" cy="1845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咱的故鄉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藝文亮點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0" y="1492138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76468" y="4696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500171" y="218239"/>
            <a:ext cx="433034" cy="3992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73132" y="5700156"/>
            <a:ext cx="11744698" cy="629391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14"/>
          <p:cNvSpPr>
            <a:spLocks noGrp="1"/>
          </p:cNvSpPr>
          <p:nvPr>
            <p:ph idx="1"/>
          </p:nvPr>
        </p:nvSpPr>
        <p:spPr>
          <a:xfrm>
            <a:off x="391884" y="5202362"/>
            <a:ext cx="10224655" cy="2765982"/>
          </a:xfrm>
        </p:spPr>
        <p:txBody>
          <a:bodyPr/>
          <a:lstStyle/>
          <a:p>
            <a:pPr marL="228600" lvl="4">
              <a:spcBef>
                <a:spcPts val="1000"/>
              </a:spcBef>
              <a:buNone/>
            </a:pPr>
            <a:endParaRPr lang="zh-TW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咱ㄟ故鄉的客家文化</a:t>
            </a:r>
            <a:endParaRPr lang="zh-TW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13" name="橢圓 12"/>
          <p:cNvSpPr/>
          <p:nvPr/>
        </p:nvSpPr>
        <p:spPr>
          <a:xfrm>
            <a:off x="11281558" y="6008914"/>
            <a:ext cx="676893" cy="6828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0967279" y="6566306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19" name="Picture 9" descr="20120828_091254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3633849" y="344384"/>
            <a:ext cx="3225465" cy="2902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20121006_191946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/>
          <a:stretch>
            <a:fillRect/>
          </a:stretch>
        </p:blipFill>
        <p:spPr bwMode="auto">
          <a:xfrm>
            <a:off x="9430713" y="2873829"/>
            <a:ext cx="2233516" cy="2173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20121006_194144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7410204" y="406884"/>
            <a:ext cx="3182586" cy="2890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8919" y="3087584"/>
            <a:ext cx="2711618" cy="2434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9809" y="3241964"/>
            <a:ext cx="2624716" cy="2175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12192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橢圓 9"/>
          <p:cNvSpPr/>
          <p:nvPr/>
        </p:nvSpPr>
        <p:spPr>
          <a:xfrm>
            <a:off x="214756" y="291813"/>
            <a:ext cx="2920329" cy="24751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咱來談心</a:t>
            </a:r>
            <a:r>
              <a:rPr lang="en-US" altLang="zh-TW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-</a:t>
            </a: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社造在和興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42667" y="-166978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4" y="3172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-126489" y="1717771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354997" y="219013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0864599" y="6161755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694444" y="6395618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11627013" y="6138229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6148" name="Picture 4" descr="http://www.hhps.cyc.edu.tw/uploads/tadgallery/2016_11_11/3554_DSC_0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689" y="2499360"/>
            <a:ext cx="3247335" cy="235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146" name="Picture 2" descr="http://www.hhps.cyc.edu.tw/uploads/tadgallery/2016_11_11/3599_DSC_0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7136" y="260736"/>
            <a:ext cx="3194304" cy="213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圓角矩形 17"/>
          <p:cNvSpPr/>
          <p:nvPr/>
        </p:nvSpPr>
        <p:spPr>
          <a:xfrm>
            <a:off x="402336" y="4596384"/>
            <a:ext cx="7327392" cy="2261616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18688" y="902207"/>
            <a:ext cx="4627221" cy="3470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內容版面配置區 14"/>
          <p:cNvSpPr>
            <a:spLocks noGrp="1"/>
          </p:cNvSpPr>
          <p:nvPr>
            <p:ph idx="1"/>
          </p:nvPr>
        </p:nvSpPr>
        <p:spPr>
          <a:xfrm>
            <a:off x="-1355371" y="4588882"/>
            <a:ext cx="12872853" cy="2269118"/>
          </a:xfrm>
        </p:spPr>
        <p:txBody>
          <a:bodyPr>
            <a:normAutofit fontScale="92500" lnSpcReduction="10000"/>
          </a:bodyPr>
          <a:lstStyle/>
          <a:p>
            <a:pPr lvl="4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和興數位機會中心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社區城鄉發展計畫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社區多功能中心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嘉義縣終身學習中心駐點學校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全國學習型城市發展社區中心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4"/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9489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校園文化核心價值  掛圖"/>
          <p:cNvPicPr>
            <a:picLocks noChangeAspect="1" noChangeArrowheads="1"/>
          </p:cNvPicPr>
          <p:nvPr/>
        </p:nvPicPr>
        <p:blipFill>
          <a:blip r:embed="rId2" cstate="print"/>
          <a:srcRect b="14820"/>
          <a:stretch>
            <a:fillRect/>
          </a:stretch>
        </p:blipFill>
        <p:spPr>
          <a:xfrm>
            <a:off x="0" y="2897580"/>
            <a:ext cx="12192000" cy="3788227"/>
          </a:xfrm>
          <a:prstGeom prst="rect">
            <a:avLst/>
          </a:prstGeom>
          <a:noFill/>
          <a:ln/>
        </p:spPr>
      </p:pic>
      <p:sp>
        <p:nvSpPr>
          <p:cNvPr id="11" name="橢圓 10"/>
          <p:cNvSpPr/>
          <p:nvPr/>
        </p:nvSpPr>
        <p:spPr>
          <a:xfrm>
            <a:off x="485171" y="0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76566" y="602208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-126489" y="1717771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188742" y="361517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194733" y="6081339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782717" y="5893439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33509" y="529319"/>
            <a:ext cx="2077181" cy="17032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</a:t>
            </a:r>
            <a:r>
              <a:rPr lang="zh-TW" altLang="en-US" sz="24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的</a:t>
            </a:r>
            <a:endParaRPr lang="en-US" altLang="zh-TW" sz="24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故鄉</a:t>
            </a:r>
            <a:r>
              <a:rPr lang="zh-TW" altLang="en-US" sz="24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意識</a:t>
            </a:r>
            <a:endParaRPr lang="en-US" altLang="zh-TW" sz="24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576946" y="206706"/>
            <a:ext cx="1852550" cy="1681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  </a:t>
            </a:r>
            <a:r>
              <a:rPr lang="zh-TW" altLang="zh-TW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激勵</a:t>
            </a:r>
          </a:p>
        </p:txBody>
      </p:sp>
      <p:sp>
        <p:nvSpPr>
          <p:cNvPr id="19" name="橢圓 18"/>
          <p:cNvSpPr/>
          <p:nvPr/>
        </p:nvSpPr>
        <p:spPr>
          <a:xfrm>
            <a:off x="4178136" y="1816925"/>
            <a:ext cx="1852550" cy="168147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  吸引</a:t>
            </a:r>
            <a:endParaRPr lang="zh-TW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494316" y="178130"/>
            <a:ext cx="1852550" cy="1681471"/>
          </a:xfrm>
          <a:prstGeom prst="ellipse">
            <a:avLst/>
          </a:prstGeom>
          <a:solidFill>
            <a:srgbClr val="519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  凝聚</a:t>
            </a:r>
            <a:endParaRPr lang="zh-TW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7048006" y="1744563"/>
            <a:ext cx="1852550" cy="168147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  投入</a:t>
            </a:r>
            <a:endParaRPr lang="zh-TW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10078193" y="1671330"/>
            <a:ext cx="1852550" cy="1681471"/>
          </a:xfrm>
          <a:prstGeom prst="ellipse">
            <a:avLst/>
          </a:prstGeom>
          <a:solidFill>
            <a:srgbClr val="F62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  行銷</a:t>
            </a:r>
            <a:endParaRPr lang="zh-TW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8498775" y="201881"/>
            <a:ext cx="1852550" cy="168147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  分享</a:t>
            </a:r>
            <a:endParaRPr lang="zh-TW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9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C:\Users\cloud\Desktop\IMG_4352.JPG"/>
          <p:cNvPicPr/>
          <p:nvPr/>
        </p:nvPicPr>
        <p:blipFill>
          <a:blip r:embed="rId3" cstate="print"/>
          <a:srcRect b="11572"/>
          <a:stretch>
            <a:fillRect/>
          </a:stretch>
        </p:blipFill>
        <p:spPr bwMode="auto">
          <a:xfrm>
            <a:off x="-166254" y="-706582"/>
            <a:ext cx="12979730" cy="771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圓角矩形 7"/>
          <p:cNvSpPr/>
          <p:nvPr/>
        </p:nvSpPr>
        <p:spPr>
          <a:xfrm>
            <a:off x="225630" y="178129"/>
            <a:ext cx="7635835" cy="1852551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477" y="285977"/>
            <a:ext cx="9481458" cy="1732828"/>
          </a:xfrm>
        </p:spPr>
        <p:txBody>
          <a:bodyPr>
            <a:normAutofit fontScale="92500" lnSpcReduction="20000"/>
          </a:bodyPr>
          <a:lstStyle/>
          <a:p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點點滴滴之匯集 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— 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以豐富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深耕社區教育</a:t>
            </a:r>
            <a:endParaRPr lang="zh-TW" altLang="zh-TW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讓旅外的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故鄉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人 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— 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皆能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回味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本地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風味農特</a:t>
            </a:r>
            <a:endParaRPr lang="zh-TW" altLang="zh-TW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讓在地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ㄟ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人 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— 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願意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做個特色現代農業者</a:t>
            </a:r>
            <a:endParaRPr lang="zh-TW" altLang="zh-TW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讓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故鄉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的囝仔人 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— 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知道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阿公、阿祖的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打拼</a:t>
            </a:r>
            <a:r>
              <a:rPr lang="zh-TW" altLang="zh-TW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代誌</a:t>
            </a:r>
            <a:endParaRPr lang="zh-TW" altLang="zh-TW" b="1" dirty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 l="625" b="4681"/>
          <a:stretch>
            <a:fillRect/>
          </a:stretch>
        </p:blipFill>
        <p:spPr bwMode="auto">
          <a:xfrm>
            <a:off x="0" y="0"/>
            <a:ext cx="12192000" cy="69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圓角矩形 4"/>
          <p:cNvSpPr/>
          <p:nvPr/>
        </p:nvSpPr>
        <p:spPr>
          <a:xfrm>
            <a:off x="0" y="6388924"/>
            <a:ext cx="12192000" cy="469076"/>
          </a:xfrm>
          <a:prstGeom prst="round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448818" y="6334780"/>
            <a:ext cx="4256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zh-TW" alt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華康秀風體W3(P)" pitchFamily="66" charset="-120"/>
                <a:ea typeface="華康秀風體W3(P)" pitchFamily="66" charset="-120"/>
                <a:cs typeface="Times New Roman" pitchFamily="18" charset="0"/>
              </a:rPr>
              <a:t>嘉義縣和興國小    張原豪</a:t>
            </a:r>
            <a:endParaRPr lang="zh-TW" altLang="en-US" sz="2800" b="1" u="sng" dirty="0">
              <a:solidFill>
                <a:schemeClr val="accent2">
                  <a:lumMod val="75000"/>
                </a:schemeClr>
              </a:solidFill>
              <a:latin typeface="華康秀風體W3(P)" pitchFamily="66" charset="-120"/>
              <a:ea typeface="華康秀風體W3(P)" pitchFamily="66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harmonyfarm.myweb.hinet.net/b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905"/>
          <a:stretch/>
        </p:blipFill>
        <p:spPr bwMode="auto">
          <a:xfrm>
            <a:off x="0" y="0"/>
            <a:ext cx="1026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healthalover.com/file/n531/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98" r="14583"/>
          <a:stretch/>
        </p:blipFill>
        <p:spPr bwMode="auto">
          <a:xfrm>
            <a:off x="7944592" y="0"/>
            <a:ext cx="4275358" cy="68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0" y="3396342"/>
            <a:ext cx="12192000" cy="629392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058152" y="3375450"/>
            <a:ext cx="2613306" cy="736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華康秀風體W3(P)" pitchFamily="66" charset="-120"/>
                <a:ea typeface="華康秀風體W3(P)" pitchFamily="66" charset="-120"/>
              </a:rPr>
              <a:t>謝謝聆聽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華康秀風體W3(P)" pitchFamily="66" charset="-120"/>
              <a:ea typeface="華康秀風體W3(P)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3531" y="2070854"/>
            <a:ext cx="2566738" cy="277528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105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年</a:t>
            </a:r>
            <a:endParaRPr lang="en-US" altLang="zh-TW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我已完成</a:t>
            </a:r>
            <a:endParaRPr lang="en-US" altLang="zh-TW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106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年</a:t>
            </a:r>
            <a:endParaRPr lang="en-US" altLang="zh-TW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我會撐下</a:t>
            </a:r>
            <a:r>
              <a:rPr lang="zh-TW" altLang="en-US" sz="3600" b="1" dirty="0">
                <a:solidFill>
                  <a:schemeClr val="bg1"/>
                </a:solidFill>
              </a:rPr>
              <a:t>去</a:t>
            </a:r>
          </a:p>
        </p:txBody>
      </p:sp>
      <p:pic>
        <p:nvPicPr>
          <p:cNvPr id="27" name="圖片 26"/>
          <p:cNvPicPr/>
          <p:nvPr/>
        </p:nvPicPr>
        <p:blipFill rotWithShape="1">
          <a:blip r:embed="rId3" cstate="print">
            <a:lum contrast="10000"/>
          </a:blip>
          <a:srcRect l="24094" t="9815" r="9127" b="5179"/>
          <a:stretch/>
        </p:blipFill>
        <p:spPr bwMode="auto">
          <a:xfrm>
            <a:off x="676894" y="0"/>
            <a:ext cx="11515106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8" name="圓角矩形 27"/>
          <p:cNvSpPr/>
          <p:nvPr/>
        </p:nvSpPr>
        <p:spPr>
          <a:xfrm>
            <a:off x="2042555" y="451262"/>
            <a:ext cx="546265" cy="2018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7230093" y="380010"/>
            <a:ext cx="928255" cy="1999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8015844" y="985652"/>
            <a:ext cx="1852551" cy="7837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13755" y="853196"/>
            <a:ext cx="2058850" cy="194272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咱的文化產業</a:t>
            </a:r>
            <a:endParaRPr lang="en-US" altLang="zh-TW" sz="2400" b="1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32160" y="554973"/>
            <a:ext cx="347941" cy="3453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0" y="2654239"/>
            <a:ext cx="697212" cy="69210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753962" y="2849370"/>
            <a:ext cx="301224" cy="2916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1119141" y="6089354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628611" y="6512609"/>
            <a:ext cx="347941" cy="3453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6624452" y="1781299"/>
            <a:ext cx="1652649" cy="46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952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320633" y="2956957"/>
            <a:ext cx="5581403" cy="2707574"/>
          </a:xfrm>
          <a:prstGeom prst="roundRect">
            <a:avLst/>
          </a:prstGeom>
          <a:solidFill>
            <a:schemeClr val="lt1">
              <a:alpha val="3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20" name="Picture 8" descr="http://twimg.edgesuite.net/images/ReNews/20161125/640_6179af6c21621858800cee1ab5ae9da4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b="12612"/>
          <a:stretch>
            <a:fillRect/>
          </a:stretch>
        </p:blipFill>
        <p:spPr bwMode="auto">
          <a:xfrm>
            <a:off x="0" y="961901"/>
            <a:ext cx="12192000" cy="6727371"/>
          </a:xfrm>
          <a:prstGeom prst="rect">
            <a:avLst/>
          </a:prstGeom>
          <a:noFill/>
        </p:spPr>
      </p:pic>
      <p:sp>
        <p:nvSpPr>
          <p:cNvPr id="5" name="橢圓 4"/>
          <p:cNvSpPr/>
          <p:nvPr/>
        </p:nvSpPr>
        <p:spPr>
          <a:xfrm>
            <a:off x="1040610" y="532563"/>
            <a:ext cx="2058850" cy="19427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認識</a:t>
            </a:r>
            <a:endParaRPr lang="en-US" altLang="zh-TW" sz="2400" b="1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咱的故鄉</a:t>
            </a:r>
            <a:endParaRPr lang="en-US" altLang="zh-TW" sz="2400" b="1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28820" y="1894218"/>
            <a:ext cx="697212" cy="6921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907173" y="471846"/>
            <a:ext cx="347941" cy="3453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3029445" y="2038614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93349" y="2445609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25630" y="3194463"/>
            <a:ext cx="8241475" cy="3022270"/>
          </a:xfrm>
          <a:prstGeom prst="roundRect">
            <a:avLst/>
          </a:prstGeom>
          <a:solidFill>
            <a:schemeClr val="lt1">
              <a:alpha val="3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圖像裡可能有一或多人和戶外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510650" y="2161309"/>
            <a:ext cx="3455719" cy="3182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圖像裡可能有一或多人、大家坐著、表格和室內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0031" y="285010"/>
            <a:ext cx="1583378" cy="1567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橢圓 11"/>
          <p:cNvSpPr/>
          <p:nvPr/>
        </p:nvSpPr>
        <p:spPr>
          <a:xfrm>
            <a:off x="11318805" y="6328761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813781" y="6250950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13316" name="Picture 4" descr="圖像裡可能有3 個人、微笑的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74955" y="700644"/>
            <a:ext cx="1617045" cy="1668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http://g.udn.com.tw/upfiles/B_VI/viki021013/PSN_PHOTO/981/f_11507981_1.JPG"/>
          <p:cNvPicPr>
            <a:picLocks noChangeAspect="1" noChangeArrowheads="1"/>
          </p:cNvPicPr>
          <p:nvPr/>
        </p:nvPicPr>
        <p:blipFill>
          <a:blip r:embed="rId7" cstate="print"/>
          <a:srcRect t="707" r="-168"/>
          <a:stretch>
            <a:fillRect/>
          </a:stretch>
        </p:blipFill>
        <p:spPr bwMode="auto">
          <a:xfrm>
            <a:off x="6614554" y="982726"/>
            <a:ext cx="2208811" cy="2128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橢圓 14"/>
          <p:cNvSpPr/>
          <p:nvPr/>
        </p:nvSpPr>
        <p:spPr>
          <a:xfrm>
            <a:off x="2979964" y="742225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內容版面配置區 27"/>
          <p:cNvSpPr>
            <a:spLocks noGrp="1"/>
          </p:cNvSpPr>
          <p:nvPr>
            <p:ph idx="1"/>
          </p:nvPr>
        </p:nvSpPr>
        <p:spPr>
          <a:xfrm>
            <a:off x="272813" y="3448693"/>
            <a:ext cx="8218043" cy="2839292"/>
          </a:xfrm>
        </p:spPr>
        <p:txBody>
          <a:bodyPr>
            <a:noAutofit/>
          </a:bodyPr>
          <a:lstStyle/>
          <a:p>
            <a:pPr lvl="0"/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從心做起－認識社區的特色</a:t>
            </a:r>
          </a:p>
          <a:p>
            <a:pPr lvl="0"/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咱ㄟ社區生機－發展社區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農特產品</a:t>
            </a:r>
            <a:endParaRPr lang="zh-TW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lvl="0"/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展現風華－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找出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社區農特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產品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的亮點</a:t>
            </a:r>
          </a:p>
          <a:p>
            <a:pPr lvl="0"/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囝仔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大人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逗陣做－認同鄉土展現新生命</a:t>
            </a:r>
            <a:endParaRPr lang="zh-TW" altLang="zh-TW" sz="3600" b="1" dirty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1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292462" y="508812"/>
            <a:ext cx="2343859" cy="20443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咱的社區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ㄟ好所在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42667" y="113234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81564" y="597412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1443" y="2160602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2305051" y="506698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1688043" y="6042935"/>
            <a:ext cx="503957" cy="48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11812071" y="5569125"/>
            <a:ext cx="232150" cy="22480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11164277" y="5983446"/>
            <a:ext cx="136292" cy="1319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54378" y="2767585"/>
            <a:ext cx="5581403" cy="3787594"/>
          </a:xfrm>
          <a:prstGeom prst="roundRect">
            <a:avLst/>
          </a:prstGeom>
          <a:solidFill>
            <a:schemeClr val="lt1">
              <a:alpha val="3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內容版面配置區 27"/>
          <p:cNvSpPr>
            <a:spLocks noGrp="1"/>
          </p:cNvSpPr>
          <p:nvPr>
            <p:ph idx="1"/>
          </p:nvPr>
        </p:nvSpPr>
        <p:spPr>
          <a:xfrm>
            <a:off x="299179" y="2776760"/>
            <a:ext cx="5959434" cy="4351338"/>
          </a:xfrm>
        </p:spPr>
        <p:txBody>
          <a:bodyPr>
            <a:normAutofit/>
          </a:bodyPr>
          <a:lstStyle/>
          <a:p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中埔鄉社區活動中心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中埔鄉一粒一絲瓜農場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嘉義縣和興國小</a:t>
            </a:r>
            <a:endParaRPr lang="zh-TW" altLang="en-US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中埔鄉波尼塔香草園區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中埔鄉松友客家庄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中埔鄉菇有機農場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pic>
        <p:nvPicPr>
          <p:cNvPr id="12" name="圖片 11" descr="http://sixstar.moc.gov.tw/f_upload_sixstar/blog/albumpost/A0/B0/C0/D0/E41/F343/ad092edb-c39b-443f-a7d7-ea49b37171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1" y="581892"/>
            <a:ext cx="1957449" cy="194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http://schbase.cyc.edu.tw/upfile/schbase104/sub001/lg/131155296090122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795" y="2636322"/>
            <a:ext cx="3063255" cy="184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://g.udn.com.tw/upfiles/B_VI/viki021013/PSN_PHOTO/970/f_11507970_1.JPG"/>
          <p:cNvPicPr>
            <a:picLocks noChangeAspect="1" noChangeArrowheads="1"/>
          </p:cNvPicPr>
          <p:nvPr/>
        </p:nvPicPr>
        <p:blipFill>
          <a:blip r:embed="rId6" cstate="print"/>
          <a:srcRect r="6853" b="11634"/>
          <a:stretch>
            <a:fillRect/>
          </a:stretch>
        </p:blipFill>
        <p:spPr bwMode="auto">
          <a:xfrm>
            <a:off x="8153122" y="593765"/>
            <a:ext cx="3156664" cy="194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波尼塔香草花園：【嘉義中埔】波尼塔香草花園~綠光森林美食饗宴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3402" y="2908705"/>
            <a:ext cx="2085020" cy="139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dbaf9c4iuu3cl.cloudfront.net/img/landlord/B003532/desc_14730753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9178" y="4838182"/>
            <a:ext cx="2058552" cy="137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沒有自動替代文字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0509" y="4405746"/>
            <a:ext cx="2939803" cy="18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498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jhongpu.cyhg.gov.tw/ruralplanning/images/index_0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3063834"/>
            <a:ext cx="12192000" cy="37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342667" y="-166978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81564" y="3172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41443" y="188039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2354997" y="219013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 flipH="1" flipV="1">
            <a:off x="11668019" y="5205569"/>
            <a:ext cx="523981" cy="5074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 flipH="1" flipV="1">
            <a:off x="10396729" y="6199698"/>
            <a:ext cx="387168" cy="3749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 flipH="1" flipV="1">
            <a:off x="11385960" y="6037851"/>
            <a:ext cx="1055422" cy="10220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36" name="內容版面配置區 27"/>
          <p:cNvSpPr>
            <a:spLocks noGrp="1"/>
          </p:cNvSpPr>
          <p:nvPr>
            <p:ph idx="1"/>
          </p:nvPr>
        </p:nvSpPr>
        <p:spPr>
          <a:xfrm>
            <a:off x="3873334" y="887475"/>
            <a:ext cx="7550728" cy="1962603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咱來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和菇菇聊天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絲下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咱來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談心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來咱這，以客為尊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292462" y="235679"/>
            <a:ext cx="2343859" cy="20443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咱的社區亮點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3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harmonyfarm.myweb.hinet.net/b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01"/>
          <a:stretch/>
        </p:blipFill>
        <p:spPr bwMode="auto">
          <a:xfrm>
            <a:off x="-1" y="188830"/>
            <a:ext cx="7481455" cy="642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harmonyfarm.myweb.hinet.net/b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33"/>
          <a:stretch/>
        </p:blipFill>
        <p:spPr bwMode="auto">
          <a:xfrm>
            <a:off x="7530163" y="196958"/>
            <a:ext cx="4155156" cy="2985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harmonyfarm.myweb.hinet.net/b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40"/>
          <a:stretch/>
        </p:blipFill>
        <p:spPr bwMode="auto">
          <a:xfrm>
            <a:off x="7561904" y="3325091"/>
            <a:ext cx="4159042" cy="3265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155379" y="3628779"/>
            <a:ext cx="2920329" cy="24751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華康秀風體W3(P)" pitchFamily="66" charset="-120"/>
                <a:ea typeface="華康秀風體W3(P)" pitchFamily="66" charset="-120"/>
              </a:rPr>
              <a:t>咱來</a:t>
            </a:r>
            <a:r>
              <a:rPr lang="zh-TW" altLang="zh-TW" sz="2800" b="1" dirty="0" smtClean="0">
                <a:latin typeface="華康秀風體W3(P)" pitchFamily="66" charset="-120"/>
                <a:ea typeface="華康秀風體W3(P)" pitchFamily="66" charset="-120"/>
              </a:rPr>
              <a:t>和菇菇聊天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806716" y="3629698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055641" y="4209123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11544977" y="6249308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1968764" y="6012193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armonyfarm.myweb.hinet.net/b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" t="427" r="-191" b="57128"/>
          <a:stretch/>
        </p:blipFill>
        <p:spPr bwMode="auto">
          <a:xfrm>
            <a:off x="0" y="0"/>
            <a:ext cx="12235151" cy="68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214756" y="291813"/>
            <a:ext cx="2920329" cy="24751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華康秀風體W3(P)" pitchFamily="66" charset="-120"/>
                <a:ea typeface="華康秀風體W3(P)" pitchFamily="66" charset="-120"/>
              </a:rPr>
              <a:t>咱來</a:t>
            </a:r>
            <a:r>
              <a:rPr lang="zh-TW" altLang="zh-TW" sz="2800" b="1" dirty="0" smtClean="0">
                <a:latin typeface="華康秀風體W3(P)" pitchFamily="66" charset="-120"/>
                <a:ea typeface="華康秀風體W3(P)" pitchFamily="66" charset="-120"/>
              </a:rPr>
              <a:t>和菇菇聊天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42667" y="-166978"/>
            <a:ext cx="519978" cy="503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4" y="317200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-126489" y="1717771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354997" y="219013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7042069" y="206706"/>
            <a:ext cx="2268186" cy="2180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生態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010902" y="807522"/>
            <a:ext cx="1451748" cy="14844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有機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517090" y="1650670"/>
            <a:ext cx="1406224" cy="1613065"/>
          </a:xfrm>
          <a:prstGeom prst="ellipse">
            <a:avLst/>
          </a:prstGeom>
          <a:solidFill>
            <a:srgbClr val="86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深耕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8799615" y="2006929"/>
            <a:ext cx="1351808" cy="1411184"/>
          </a:xfrm>
          <a:prstGeom prst="ellipse">
            <a:avLst/>
          </a:prstGeom>
          <a:solidFill>
            <a:srgbClr val="D89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再造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0141529" y="878774"/>
            <a:ext cx="1551708" cy="164670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華康秀風體W3(P)" pitchFamily="66" charset="-120"/>
                <a:ea typeface="華康秀風體W3(P)" pitchFamily="66" charset="-120"/>
              </a:rPr>
              <a:t>循環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11343096" y="6403687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11968764" y="6297199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11556394" y="6071568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273131" y="4203865"/>
            <a:ext cx="10236531" cy="2125683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14"/>
          <p:cNvSpPr>
            <a:spLocks noGrp="1"/>
          </p:cNvSpPr>
          <p:nvPr>
            <p:ph idx="1"/>
          </p:nvPr>
        </p:nvSpPr>
        <p:spPr>
          <a:xfrm>
            <a:off x="356258" y="4311712"/>
            <a:ext cx="10224655" cy="2765982"/>
          </a:xfrm>
        </p:spPr>
        <p:txBody>
          <a:bodyPr/>
          <a:lstStyle/>
          <a:p>
            <a:pPr marL="228600" lvl="4">
              <a:spcBef>
                <a:spcPts val="1000"/>
              </a:spcBef>
            </a:pPr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菇類的成長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特性</a:t>
            </a:r>
            <a:endParaRPr lang="zh-TW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參訪社區菇類農場行銷流程</a:t>
            </a:r>
          </a:p>
          <a:p>
            <a:pPr marL="228600" lvl="4">
              <a:spcBef>
                <a:spcPts val="1000"/>
              </a:spcBef>
            </a:pP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分享與回饋</a:t>
            </a:r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  <a:latin typeface="華康秀風體W3(P)" pitchFamily="66" charset="-120"/>
                <a:ea typeface="華康秀風體W3(P)" pitchFamily="66" charset="-120"/>
              </a:rPr>
              <a:t>菇社區與菇菇農場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 marL="228600" lvl="4">
              <a:spcBef>
                <a:spcPts val="1000"/>
              </a:spcBef>
            </a:pPr>
            <a:endParaRPr lang="zh-TW" altLang="zh-TW" sz="3600" dirty="0" smtClean="0">
              <a:solidFill>
                <a:schemeClr val="accent2">
                  <a:lumMod val="50000"/>
                </a:schemeClr>
              </a:solidFill>
              <a:latin typeface="華康秀風體W3(P)" pitchFamily="66" charset="-120"/>
              <a:ea typeface="華康秀風體W3(P)" pitchFamily="66" charset="-120"/>
            </a:endParaRPr>
          </a:p>
          <a:p>
            <a:pPr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9489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ezgo.coa.gov.tw/UploadImg/6/2015111313532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214756" y="291813"/>
            <a:ext cx="2920329" cy="24751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b="1" dirty="0" smtClean="0">
                <a:latin typeface="華康秀風體W3(P)" pitchFamily="66" charset="-120"/>
                <a:ea typeface="華康秀風體W3(P)" pitchFamily="66" charset="-120"/>
              </a:rPr>
              <a:t>絲下</a:t>
            </a:r>
            <a:endParaRPr lang="en-US" altLang="zh-TW" sz="2800" b="1" dirty="0" smtClean="0">
              <a:latin typeface="華康秀風體W3(P)" pitchFamily="66" charset="-120"/>
              <a:ea typeface="華康秀風體W3(P)" pitchFamily="66" charset="-120"/>
            </a:endParaRPr>
          </a:p>
          <a:p>
            <a:pPr algn="ctr"/>
            <a:r>
              <a:rPr lang="zh-TW" altLang="en-US" sz="2800" b="1" dirty="0" smtClean="0">
                <a:latin typeface="華康秀風體W3(P)" pitchFamily="66" charset="-120"/>
                <a:ea typeface="華康秀風體W3(P)" pitchFamily="66" charset="-120"/>
              </a:rPr>
              <a:t>咱來</a:t>
            </a:r>
            <a:r>
              <a:rPr lang="zh-TW" altLang="zh-TW" sz="2800" b="1" dirty="0" smtClean="0">
                <a:latin typeface="華康秀風體W3(P)" pitchFamily="66" charset="-120"/>
                <a:ea typeface="華康秀風體W3(P)" pitchFamily="66" charset="-120"/>
              </a:rPr>
              <a:t>談心</a:t>
            </a:r>
            <a:endParaRPr lang="en-US" altLang="zh-TW" sz="2800" dirty="0" smtClean="0">
              <a:solidFill>
                <a:schemeClr val="bg1"/>
              </a:solidFill>
              <a:latin typeface="華康秀風體W3(P)" pitchFamily="66" charset="-120"/>
              <a:ea typeface="華康秀風體W3(P)" pitchFamily="66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-234578" y="1741521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24068" y="412203"/>
            <a:ext cx="301224" cy="291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544701" y="0"/>
            <a:ext cx="512202" cy="4393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pic>
        <p:nvPicPr>
          <p:cNvPr id="31750" name="Picture 6" descr="一粒一絲瓜有機農場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015174" y="2497192"/>
            <a:ext cx="7026405" cy="389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橢圓 10"/>
          <p:cNvSpPr/>
          <p:nvPr/>
        </p:nvSpPr>
        <p:spPr>
          <a:xfrm>
            <a:off x="11722844" y="6403687"/>
            <a:ext cx="469156" cy="454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1425767" y="6410258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610109" y="6140840"/>
            <a:ext cx="223236" cy="216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399</Words>
  <Application>Microsoft Office PowerPoint</Application>
  <PresentationFormat>自訂</PresentationFormat>
  <Paragraphs>90</Paragraphs>
  <Slides>20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賴星宇</dc:creator>
  <cp:lastModifiedBy>cloud</cp:lastModifiedBy>
  <cp:revision>187</cp:revision>
  <cp:lastPrinted>2017-02-20T03:03:40Z</cp:lastPrinted>
  <dcterms:created xsi:type="dcterms:W3CDTF">2016-10-12T12:14:01Z</dcterms:created>
  <dcterms:modified xsi:type="dcterms:W3CDTF">2017-04-16T14:00:24Z</dcterms:modified>
</cp:coreProperties>
</file>