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5"/>
  </p:notesMasterIdLst>
  <p:sldIdLst>
    <p:sldId id="277" r:id="rId2"/>
    <p:sldId id="311" r:id="rId3"/>
    <p:sldId id="262" r:id="rId4"/>
    <p:sldId id="258" r:id="rId5"/>
    <p:sldId id="257" r:id="rId6"/>
    <p:sldId id="310" r:id="rId7"/>
    <p:sldId id="263" r:id="rId8"/>
    <p:sldId id="264" r:id="rId9"/>
    <p:sldId id="269" r:id="rId10"/>
    <p:sldId id="270" r:id="rId11"/>
    <p:sldId id="278" r:id="rId12"/>
    <p:sldId id="279" r:id="rId13"/>
    <p:sldId id="271" r:id="rId14"/>
    <p:sldId id="265" r:id="rId15"/>
    <p:sldId id="266" r:id="rId16"/>
    <p:sldId id="272" r:id="rId17"/>
    <p:sldId id="274" r:id="rId18"/>
    <p:sldId id="275" r:id="rId19"/>
    <p:sldId id="280" r:id="rId20"/>
    <p:sldId id="281" r:id="rId21"/>
    <p:sldId id="283" r:id="rId22"/>
    <p:sldId id="284" r:id="rId23"/>
    <p:sldId id="286" r:id="rId24"/>
    <p:sldId id="290" r:id="rId25"/>
    <p:sldId id="289" r:id="rId26"/>
    <p:sldId id="287" r:id="rId27"/>
    <p:sldId id="292" r:id="rId28"/>
    <p:sldId id="293" r:id="rId29"/>
    <p:sldId id="295" r:id="rId30"/>
    <p:sldId id="296" r:id="rId31"/>
    <p:sldId id="300" r:id="rId32"/>
    <p:sldId id="299" r:id="rId33"/>
    <p:sldId id="267" r:id="rId34"/>
    <p:sldId id="312" r:id="rId35"/>
    <p:sldId id="268" r:id="rId36"/>
    <p:sldId id="301" r:id="rId37"/>
    <p:sldId id="302" r:id="rId38"/>
    <p:sldId id="304" r:id="rId39"/>
    <p:sldId id="303" r:id="rId40"/>
    <p:sldId id="305" r:id="rId41"/>
    <p:sldId id="306" r:id="rId42"/>
    <p:sldId id="308" r:id="rId43"/>
    <p:sldId id="309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9900"/>
    <a:srgbClr val="FF9933"/>
    <a:srgbClr val="FF0066"/>
    <a:srgbClr val="3333FF"/>
    <a:srgbClr val="FFFF66"/>
    <a:srgbClr val="FFFFFF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5E6D2-E6A1-4AF2-A489-01D08CBBB18C}" type="datetimeFigureOut">
              <a:rPr lang="zh-TW" altLang="en-US" smtClean="0"/>
              <a:t>2018/5/7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E7902-AC25-436D-B6A0-DE445DA35B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596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E7902-AC25-436D-B6A0-DE445DA35B67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304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E7902-AC25-436D-B6A0-DE445DA35B67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304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E7902-AC25-436D-B6A0-DE445DA35B67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304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E7902-AC25-436D-B6A0-DE445DA35B67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304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E7902-AC25-436D-B6A0-DE445DA35B67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304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E7902-AC25-436D-B6A0-DE445DA35B67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304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E7902-AC25-436D-B6A0-DE445DA35B67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304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E7902-AC25-436D-B6A0-DE445DA35B67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304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E7902-AC25-436D-B6A0-DE445DA35B67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304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E7902-AC25-436D-B6A0-DE445DA35B67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304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E7902-AC25-436D-B6A0-DE445DA35B67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304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E7902-AC25-436D-B6A0-DE445DA35B67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304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E7902-AC25-436D-B6A0-DE445DA35B67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304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E7902-AC25-436D-B6A0-DE445DA35B67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304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E7902-AC25-436D-B6A0-DE445DA35B67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304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E7902-AC25-436D-B6A0-DE445DA35B67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304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E7902-AC25-436D-B6A0-DE445DA35B67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304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E7902-AC25-436D-B6A0-DE445DA35B67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30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9BD5-EF06-48AB-BB79-41855F598EDF}" type="datetimeFigureOut">
              <a:rPr lang="zh-TW" altLang="en-US" smtClean="0"/>
              <a:t>2018/5/7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80EB05-1724-466B-94D9-D5D8CB4A0BF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9BD5-EF06-48AB-BB79-41855F598EDF}" type="datetimeFigureOut">
              <a:rPr lang="zh-TW" altLang="en-US" smtClean="0"/>
              <a:t>2018/5/7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EB05-1724-466B-94D9-D5D8CB4A0BF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9BD5-EF06-48AB-BB79-41855F598EDF}" type="datetimeFigureOut">
              <a:rPr lang="zh-TW" altLang="en-US" smtClean="0"/>
              <a:t>2018/5/7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EB05-1724-466B-94D9-D5D8CB4A0BF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9BD5-EF06-48AB-BB79-41855F598EDF}" type="datetimeFigureOut">
              <a:rPr lang="zh-TW" altLang="en-US" smtClean="0"/>
              <a:t>2018/5/7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EB05-1724-466B-94D9-D5D8CB4A0BF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9BD5-EF06-48AB-BB79-41855F598EDF}" type="datetimeFigureOut">
              <a:rPr lang="zh-TW" altLang="en-US" smtClean="0"/>
              <a:t>2018/5/7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EB05-1724-466B-94D9-D5D8CB4A0BF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9BD5-EF06-48AB-BB79-41855F598EDF}" type="datetimeFigureOut">
              <a:rPr lang="zh-TW" altLang="en-US" smtClean="0"/>
              <a:t>2018/5/7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EB05-1724-466B-94D9-D5D8CB4A0BF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9BD5-EF06-48AB-BB79-41855F598EDF}" type="datetimeFigureOut">
              <a:rPr lang="zh-TW" altLang="en-US" smtClean="0"/>
              <a:t>2018/5/7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EB05-1724-466B-94D9-D5D8CB4A0BF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9BD5-EF06-48AB-BB79-41855F598EDF}" type="datetimeFigureOut">
              <a:rPr lang="zh-TW" altLang="en-US" smtClean="0"/>
              <a:t>2018/5/7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EB05-1724-466B-94D9-D5D8CB4A0BF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9BD5-EF06-48AB-BB79-41855F598EDF}" type="datetimeFigureOut">
              <a:rPr lang="zh-TW" altLang="en-US" smtClean="0"/>
              <a:t>2018/5/7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EB05-1724-466B-94D9-D5D8CB4A0BF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9BD5-EF06-48AB-BB79-41855F598EDF}" type="datetimeFigureOut">
              <a:rPr lang="zh-TW" altLang="en-US" smtClean="0"/>
              <a:t>2018/5/7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EB05-1724-466B-94D9-D5D8CB4A0BF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9BD5-EF06-48AB-BB79-41855F598EDF}" type="datetimeFigureOut">
              <a:rPr lang="zh-TW" altLang="en-US" smtClean="0"/>
              <a:t>2018/5/7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EB05-1724-466B-94D9-D5D8CB4A0BF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9659BD5-EF06-48AB-BB79-41855F598EDF}" type="datetimeFigureOut">
              <a:rPr lang="zh-TW" altLang="en-US" smtClean="0"/>
              <a:t>2018/5/7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C80EB05-1724-466B-94D9-D5D8CB4A0BF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&#39321;&#34269;&#25991;&#21270;&#39208;&#22855;&#26223;&#26348;&#39321;&#21560;&#24341;&#25104;&#32676;&#34562;&#34588;%20-%20YouTube%20(360p).mp4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5.jpg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.org.tw/per/74/P76.PDF" TargetMode="External"/><Relationship Id="rId7" Type="http://schemas.openxmlformats.org/officeDocument/2006/relationships/image" Target="../media/image56.jpeg"/><Relationship Id="rId2" Type="http://schemas.openxmlformats.org/officeDocument/2006/relationships/hyperlink" Target="http://blog.xuite.net/years01/001/27369534-%E5%A6%82%E4%BD%95%E5%88%86%E8%BE%A8%E9%80%B2%E5%8F%A3%E5%8A%A3%E8%B3%AA%E9%A6%99%E5%93%81%E5%92%8C%E5%8F%B0%E7%81%A3%E8%A3%BD%E6%85%A7%E9%A6%99%E7%AB%B9%E7%82%AD%E6%B2%89%E9%A6%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mini2574.pixnet.net/blog/post/271362893-%E6%85%8E%E9%81%B8%E5%A5%BD%E3%80%8C%E9%A6%99%E3%80%8D~-%E9%A6%99%E7%9A%84%E8%A3%BD%E4%BD%9C%E5%A4%A7%E5%85%AC%E9%96%8B" TargetMode="External"/><Relationship Id="rId5" Type="http://schemas.openxmlformats.org/officeDocument/2006/relationships/hyperlink" Target="http://localdoc.ncl.edu.tw/tmld/browse_map.jsp?map=1207" TargetMode="External"/><Relationship Id="rId4" Type="http://schemas.openxmlformats.org/officeDocument/2006/relationships/hyperlink" Target="https://www.youtube.com/watch?v=RB_vOH_yo6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87642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43608" y="764704"/>
            <a:ext cx="6408712" cy="15841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12700" contourW="12700">
              <a:bevelT w="82550" h="38100" prst="coolSlant"/>
            </a:sp3d>
          </a:bodyPr>
          <a:lstStyle/>
          <a:p>
            <a:pPr algn="ctr"/>
            <a:r>
              <a:rPr lang="zh-TW" altLang="en-US" sz="8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8800" b="1" dirty="0" smtClean="0">
                <a:ln>
                  <a:solidFill>
                    <a:schemeClr val="bg1"/>
                  </a:solidFill>
                </a:ln>
                <a:solidFill>
                  <a:srgbClr val="FF99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新港馨香</a:t>
            </a:r>
            <a:endParaRPr lang="zh-TW" altLang="en-US" sz="8800" b="1" dirty="0">
              <a:ln>
                <a:solidFill>
                  <a:schemeClr val="bg1"/>
                </a:solidFill>
              </a:ln>
              <a:solidFill>
                <a:srgbClr val="FF99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912768" cy="38843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1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51520" y="188640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製香材料</a:t>
            </a:r>
            <a:r>
              <a:rPr lang="en-US" altLang="zh-TW" sz="4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 smtClean="0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香粉</a:t>
            </a:r>
            <a:endParaRPr lang="zh-TW" altLang="en-US" sz="4800" b="1" dirty="0">
              <a:solidFill>
                <a:srgbClr val="FF99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7138" y="1772816"/>
            <a:ext cx="8136904" cy="2088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香料的素材有：</a:t>
            </a:r>
            <a:r>
              <a:rPr lang="zh-TW" altLang="en-US" sz="3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香料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3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</a:t>
            </a:r>
            <a:r>
              <a:rPr lang="zh-TW" altLang="en-US" sz="3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沉香</a:t>
            </a:r>
            <a:r>
              <a:rPr lang="zh-TW" altLang="en-US" sz="3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檀香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，以及許多珍貴的辛香類中藥，如：肉桂、八角、靈香等。</a:t>
            </a:r>
            <a:r>
              <a:rPr lang="zh-TW" altLang="en-US" sz="2400" dirty="0"/>
              <a:t> </a:t>
            </a:r>
            <a:endParaRPr lang="en-US" altLang="zh-TW" sz="2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94163"/>
            <a:ext cx="6520887" cy="2831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五角星形 8">
            <a:hlinkClick r:id="rId5" action="ppaction://hlinksldjump"/>
          </p:cNvPr>
          <p:cNvSpPr/>
          <p:nvPr/>
        </p:nvSpPr>
        <p:spPr>
          <a:xfrm>
            <a:off x="427138" y="6309320"/>
            <a:ext cx="544462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035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51520" y="188640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製香樹種</a:t>
            </a:r>
            <a:r>
              <a:rPr lang="en-US" altLang="zh-TW" sz="4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沉香</a:t>
            </a:r>
            <a:endParaRPr lang="zh-TW" altLang="en-US" sz="4800" b="1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7138" y="1124744"/>
            <a:ext cx="8136904" cy="36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2" y="1484784"/>
            <a:ext cx="4023866" cy="505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矩形 8"/>
          <p:cNvSpPr/>
          <p:nvPr/>
        </p:nvSpPr>
        <p:spPr>
          <a:xfrm>
            <a:off x="4572000" y="1484784"/>
            <a:ext cx="4248472" cy="4766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沉香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木指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是沉香屬裡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的樹木，但是沉香木這個俗稱也普遍形容一些產生了「結香」效果之後而有了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「沉香」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味的特定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樹木。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俗稱沉香指的是沉香屬植物流出的樹脂與木質結合在一起的融合物。有這些異化物的木質部份稱為「沉香木」、而皮質部份的稱為「沉香皮」。因為沉香的密度較高，它能完全沉入水底或可半浮半沉。</a:t>
            </a:r>
          </a:p>
        </p:txBody>
      </p:sp>
      <p:sp>
        <p:nvSpPr>
          <p:cNvPr id="10" name="動作按鈕: 上一項 9">
            <a:hlinkClick r:id="" action="ppaction://hlinkshowjump?jump=previousslide" highlightClick="1"/>
          </p:cNvPr>
          <p:cNvSpPr/>
          <p:nvPr/>
        </p:nvSpPr>
        <p:spPr>
          <a:xfrm>
            <a:off x="7956376" y="6294376"/>
            <a:ext cx="545902" cy="4900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39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51520" y="188640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製香樹種</a:t>
            </a:r>
            <a:r>
              <a:rPr lang="en-US" altLang="zh-TW" sz="4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檀香</a:t>
            </a:r>
            <a:endParaRPr lang="zh-TW" altLang="en-US" sz="4800" b="1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7138" y="1124744"/>
            <a:ext cx="8136904" cy="36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43425" y="1376772"/>
            <a:ext cx="4248472" cy="4104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檀香樹，又名檀樹、真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檀，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稱檀香，是檀香科檀香屬的一種半寄生性植物。原產地為印度，後隨佛教來到中國。品質純正的檀香是一味中藥材，分為檀香片和檀香粉，放在專用的檀香爐中燃燒，它獨特的安撫作用可以使人清心、凝神、排除雜念，是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修身養性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的輔助工具。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12" y="1354370"/>
            <a:ext cx="3466479" cy="5265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動作按鈕: 上一項 9">
            <a:hlinkClick r:id="" action="ppaction://hlinkshowjump?jump=lastslideviewed" highlightClick="1"/>
          </p:cNvPr>
          <p:cNvSpPr/>
          <p:nvPr/>
        </p:nvSpPr>
        <p:spPr>
          <a:xfrm>
            <a:off x="8100392" y="6165304"/>
            <a:ext cx="576064" cy="454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0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51520" y="188640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製香材料</a:t>
            </a:r>
            <a:r>
              <a:rPr lang="en-US" altLang="zh-TW" sz="4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 smtClean="0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染劑</a:t>
            </a:r>
            <a:endParaRPr lang="zh-TW" altLang="en-US" sz="4800" b="1" dirty="0">
              <a:solidFill>
                <a:srgbClr val="FF99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9313" y="1268760"/>
            <a:ext cx="8136904" cy="3816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2185" y="2259449"/>
            <a:ext cx="8371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香腳染色的是可以食用的食用色素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68" y="3789040"/>
            <a:ext cx="3344458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2241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05" y="1285168"/>
            <a:ext cx="6921500" cy="551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435025" y="116632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、</a:t>
            </a:r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製香九式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2276872"/>
            <a:ext cx="7128792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38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95536" y="297830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製香九式</a:t>
            </a:r>
            <a:r>
              <a:rPr lang="en-US" altLang="zh-TW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endParaRPr lang="zh-TW" altLang="en-US" sz="4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2276872"/>
            <a:ext cx="7128792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5191"/>
            <a:ext cx="3937027" cy="41479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853348"/>
            <a:ext cx="4361859" cy="41657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981653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94470" y="332656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製香九式</a:t>
            </a:r>
            <a:r>
              <a:rPr lang="en-US" altLang="zh-TW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endParaRPr lang="zh-TW" altLang="en-US" sz="4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2276872"/>
            <a:ext cx="7128792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70" y="1607069"/>
            <a:ext cx="3545482" cy="5007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矩形 9"/>
          <p:cNvSpPr/>
          <p:nvPr/>
        </p:nvSpPr>
        <p:spPr>
          <a:xfrm>
            <a:off x="4572000" y="1124744"/>
            <a:ext cx="4176464" cy="4337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將竹枝適當沾水，使其能沾上黏粉。乾淨的竹枝沾水浸溼，留下香腳長度約</a:t>
            </a:r>
            <a:r>
              <a:rPr lang="en-US" altLang="zh-TW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10~12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公分，即手拿的地方不沾水。</a:t>
            </a:r>
            <a:endParaRPr lang="zh-TW" altLang="en-US" sz="3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6178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94470" y="332656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製香九式</a:t>
            </a:r>
            <a:r>
              <a:rPr lang="en-US" altLang="zh-TW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貳</a:t>
            </a:r>
            <a:endParaRPr lang="zh-TW" altLang="en-US" sz="4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2276872"/>
            <a:ext cx="7128792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61443"/>
            <a:ext cx="4358216" cy="41089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887" y="1929989"/>
            <a:ext cx="3995576" cy="41718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997234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94470" y="332656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製香九式</a:t>
            </a:r>
            <a:r>
              <a:rPr lang="en-US" altLang="zh-TW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貳</a:t>
            </a:r>
            <a:endParaRPr lang="zh-TW" altLang="en-US" sz="4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2276872"/>
            <a:ext cx="7128792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72000" y="1484784"/>
            <a:ext cx="4176464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使竹枝能均勻搓上黏粉</a:t>
            </a:r>
            <a:r>
              <a:rPr lang="en-US" altLang="zh-TW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楠木樹皮粉</a:t>
            </a:r>
            <a:r>
              <a:rPr lang="en-US" altLang="zh-TW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。以搓揉的方式將黏粉附著在溼潤的香蕊上</a:t>
            </a:r>
            <a:r>
              <a:rPr lang="zh-TW" altLang="en-US" sz="3200" b="1" dirty="0" smtClean="0">
                <a:solidFill>
                  <a:srgbClr val="C00000"/>
                </a:solidFill>
                <a:latin typeface="新細明體"/>
                <a:ea typeface="新細明體"/>
              </a:rPr>
              <a:t>。</a:t>
            </a:r>
            <a:endParaRPr lang="en-US" altLang="zh-TW" sz="3200" b="1" dirty="0" smtClean="0">
              <a:solidFill>
                <a:srgbClr val="C00000"/>
              </a:solidFill>
              <a:latin typeface="新細明體"/>
              <a:ea typeface="新細明體"/>
            </a:endParaRPr>
          </a:p>
          <a:p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</a:t>
            </a:r>
            <a:r>
              <a:rPr lang="zh-TW" altLang="en-US" sz="32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式和第二式合稱「打底」，稱為第一次浸水。</a:t>
            </a:r>
            <a:endParaRPr lang="zh-TW" altLang="en-US" sz="32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7" y="1628799"/>
            <a:ext cx="3600523" cy="5085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21549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94470" y="332656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製香九式</a:t>
            </a:r>
            <a:r>
              <a:rPr lang="en-US" altLang="zh-TW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</a:t>
            </a:r>
          </a:p>
        </p:txBody>
      </p:sp>
      <p:sp>
        <p:nvSpPr>
          <p:cNvPr id="6" name="矩形 5"/>
          <p:cNvSpPr/>
          <p:nvPr/>
        </p:nvSpPr>
        <p:spPr>
          <a:xfrm>
            <a:off x="827584" y="2276872"/>
            <a:ext cx="7128792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888827"/>
            <a:ext cx="4338777" cy="39671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8827"/>
            <a:ext cx="3974419" cy="39671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954838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-243408"/>
            <a:ext cx="7772400" cy="1470025"/>
          </a:xfrm>
          <a:ln>
            <a:noFill/>
          </a:ln>
        </p:spPr>
        <p:txBody>
          <a:bodyPr/>
          <a:lstStyle/>
          <a:p>
            <a:pPr algn="l"/>
            <a:r>
              <a:rPr lang="zh-TW" altLang="en-US" sz="6000" dirty="0" smtClean="0">
                <a:ln w="15875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新港旅遊地圖</a:t>
            </a:r>
            <a:endParaRPr lang="zh-TW" altLang="en-US" sz="6000" dirty="0">
              <a:ln w="15875" cmpd="sng">
                <a:solidFill>
                  <a:srgbClr val="7030A0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15516" y="170408"/>
            <a:ext cx="6408712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8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51" y="1268758"/>
            <a:ext cx="5551848" cy="5436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橢圓 6"/>
          <p:cNvSpPr/>
          <p:nvPr/>
        </p:nvSpPr>
        <p:spPr>
          <a:xfrm>
            <a:off x="2279204" y="2444700"/>
            <a:ext cx="504056" cy="576064"/>
          </a:xfrm>
          <a:prstGeom prst="ellipse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505002" y="3140968"/>
            <a:ext cx="504056" cy="576064"/>
          </a:xfrm>
          <a:prstGeom prst="ellipse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333551" y="1482601"/>
            <a:ext cx="504056" cy="576064"/>
          </a:xfrm>
          <a:prstGeom prst="ellipse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742508" y="6097529"/>
            <a:ext cx="504056" cy="576064"/>
          </a:xfrm>
          <a:prstGeom prst="ellipse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071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94470" y="332656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製香九式</a:t>
            </a:r>
            <a:r>
              <a:rPr lang="en-US" altLang="zh-TW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</a:t>
            </a:r>
            <a:endParaRPr lang="zh-TW" altLang="en-US" sz="4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2276872"/>
            <a:ext cx="7128792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91980" y="1124744"/>
            <a:ext cx="3996444" cy="3169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水份使黏粉產生黏性，以便黏附香粉。將打好底的香枝，浸水至與黏粉同一高度。</a:t>
            </a:r>
            <a:endParaRPr lang="zh-TW" altLang="en-US" sz="32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7981"/>
            <a:ext cx="3187266" cy="4996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31665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94470" y="332656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製香九式</a:t>
            </a:r>
            <a:r>
              <a:rPr lang="en-US" altLang="zh-TW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肆</a:t>
            </a:r>
            <a:endParaRPr lang="zh-TW" altLang="en-US" sz="4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2276872"/>
            <a:ext cx="7128792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212468" cy="41603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39094"/>
            <a:ext cx="4032448" cy="42039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27166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94470" y="332656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製香九式</a:t>
            </a:r>
            <a:r>
              <a:rPr lang="en-US" altLang="zh-TW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肆</a:t>
            </a:r>
            <a:endParaRPr lang="zh-TW" altLang="en-US" sz="4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2276872"/>
            <a:ext cx="7128792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40560" y="1772816"/>
            <a:ext cx="3996444" cy="3169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將浸水後的香枝，展開成扇型使香枝分開，再將香料粉撒於香枝上，使每支香均勻的黏附上香料粉。並藉由展開成扇型時將其分開，將有瑕疵的香挑出。</a:t>
            </a:r>
            <a:endParaRPr lang="zh-TW" altLang="en-US" sz="32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66554"/>
            <a:ext cx="3187266" cy="5171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37739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94470" y="332656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製香九式</a:t>
            </a:r>
            <a:r>
              <a:rPr lang="en-US" altLang="zh-TW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伍</a:t>
            </a:r>
            <a:endParaRPr lang="zh-TW" altLang="en-US" sz="4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2276872"/>
            <a:ext cx="7128792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7" y="1905967"/>
            <a:ext cx="4161293" cy="42407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967"/>
            <a:ext cx="4373215" cy="42097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747275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94470" y="332656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製香九式</a:t>
            </a:r>
            <a:r>
              <a:rPr lang="en-US" altLang="zh-TW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伍</a:t>
            </a:r>
          </a:p>
        </p:txBody>
      </p:sp>
      <p:sp>
        <p:nvSpPr>
          <p:cNvPr id="6" name="矩形 5"/>
          <p:cNvSpPr/>
          <p:nvPr/>
        </p:nvSpPr>
        <p:spPr>
          <a:xfrm>
            <a:off x="827584" y="2276872"/>
            <a:ext cx="7128792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40560" y="1462484"/>
            <a:ext cx="3996444" cy="3169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展香撒上香粉後，用雙手手掌將香做圓形的轉動，使香料粉均勻的附著在香枝上並適時的將有瑕疵的香挑出。</a:t>
            </a:r>
            <a:endParaRPr lang="zh-TW" altLang="en-US" sz="32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98476"/>
            <a:ext cx="3187266" cy="5085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9254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94470" y="332656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製香九式</a:t>
            </a:r>
            <a:r>
              <a:rPr lang="en-US" altLang="zh-TW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陸</a:t>
            </a:r>
            <a:endParaRPr lang="zh-TW" altLang="en-US" sz="4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2276872"/>
            <a:ext cx="7128792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78" y="1916832"/>
            <a:ext cx="4019708" cy="40394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73374"/>
            <a:ext cx="4007119" cy="40623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31085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94470" y="332656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製香九式</a:t>
            </a:r>
            <a:r>
              <a:rPr lang="en-US" altLang="zh-TW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陸</a:t>
            </a:r>
          </a:p>
        </p:txBody>
      </p:sp>
      <p:sp>
        <p:nvSpPr>
          <p:cNvPr id="6" name="矩形 5"/>
          <p:cNvSpPr/>
          <p:nvPr/>
        </p:nvSpPr>
        <p:spPr>
          <a:xfrm>
            <a:off x="827584" y="2276872"/>
            <a:ext cx="7128792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40560" y="1462484"/>
            <a:ext cx="3996444" cy="3169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以右掌和右臂彎抱住香枝，左手在上，讓香枝圓形轉動互相摩擦，並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sz="3200" b="1" dirty="0" smtClean="0">
                <a:solidFill>
                  <a:srgbClr val="C00000"/>
                </a:solidFill>
                <a:latin typeface="新細明體"/>
                <a:ea typeface="新細明體"/>
              </a:rPr>
              <a:t>〝</a:t>
            </a: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切</a:t>
            </a:r>
            <a:r>
              <a:rPr lang="en-US" altLang="zh-TW" sz="3200" b="1" dirty="0" smtClean="0">
                <a:solidFill>
                  <a:srgbClr val="C00000"/>
                </a:solidFill>
                <a:latin typeface="新細明體"/>
                <a:ea typeface="新細明體"/>
              </a:rPr>
              <a:t>〞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香</a:t>
            </a: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的過程中將多餘的香料粉抖落，使香枝更加紮實且圓滑平整。</a:t>
            </a:r>
            <a:endParaRPr lang="zh-TW" altLang="en-US" sz="32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0788"/>
            <a:ext cx="3384376" cy="5344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06456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94470" y="332656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製香九式</a:t>
            </a:r>
            <a:r>
              <a:rPr lang="en-US" altLang="zh-TW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柒</a:t>
            </a:r>
            <a:endParaRPr lang="zh-TW" altLang="en-US" sz="4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2276872"/>
            <a:ext cx="7128792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3033"/>
            <a:ext cx="4275802" cy="42149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91" y="1920631"/>
            <a:ext cx="4214949" cy="42073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878742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94470" y="332656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製香九式</a:t>
            </a:r>
            <a:r>
              <a:rPr lang="en-US" altLang="zh-TW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柒</a:t>
            </a:r>
          </a:p>
        </p:txBody>
      </p:sp>
      <p:sp>
        <p:nvSpPr>
          <p:cNvPr id="6" name="矩形 5"/>
          <p:cNvSpPr/>
          <p:nvPr/>
        </p:nvSpPr>
        <p:spPr>
          <a:xfrm>
            <a:off x="827584" y="2276872"/>
            <a:ext cx="7128792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40560" y="1012467"/>
            <a:ext cx="3996444" cy="3169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將製好的線香均勻交錯晾在香架上，以利通風與日曬讓香均勻晾至七成乾。</a:t>
            </a:r>
            <a:endParaRPr lang="zh-TW" altLang="en-US" sz="32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71650"/>
            <a:ext cx="3187266" cy="517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99032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94470" y="332656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製香九式</a:t>
            </a:r>
            <a:r>
              <a:rPr lang="en-US" altLang="zh-TW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捌</a:t>
            </a:r>
            <a:endParaRPr lang="zh-TW" altLang="en-US" sz="4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2276872"/>
            <a:ext cx="7128792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8" y="1879102"/>
            <a:ext cx="4322682" cy="41886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01985"/>
            <a:ext cx="3958183" cy="42017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95022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83568" y="1484784"/>
            <a:ext cx="7488832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新港鄉的旅遊地圖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看到，奉天宮與廟宇相關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產業</a:t>
            </a:r>
            <a:r>
              <a:rPr lang="zh-TW" altLang="en-US" sz="2400" b="1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如交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趾陶、剪黏、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製香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、新港飴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、禮餅等等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，是當地很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重要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的地方特色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。因此發展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新港鄉地方產業無法脫離此些圍繞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在廟宇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生態周邊的產業。比起其他以山光水色吸引遊客的鄉鎮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來說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，新港是以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宗教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來凸顯其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特色</a:t>
            </a:r>
            <a:r>
              <a:rPr lang="zh-TW" altLang="en-US" sz="2400" b="1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新港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昔日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製香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產業極為興盛</a:t>
            </a:r>
            <a:r>
              <a:rPr lang="zh-TW" altLang="en-US" sz="2400" b="1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現今雖然不敵機械香，但也轉而提升香的品質，走出自己的特色。</a:t>
            </a:r>
            <a:endParaRPr lang="zh-TW" altLang="en-US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12780"/>
            <a:ext cx="3611364" cy="2530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橢圓形圖說文字 6"/>
          <p:cNvSpPr/>
          <p:nvPr/>
        </p:nvSpPr>
        <p:spPr>
          <a:xfrm>
            <a:off x="1907704" y="4365104"/>
            <a:ext cx="3168352" cy="1800200"/>
          </a:xfrm>
          <a:prstGeom prst="wedgeEllipseCallout">
            <a:avLst>
              <a:gd name="adj1" fmla="val 57565"/>
              <a:gd name="adj2" fmla="val -21628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蜜蜂聞</a:t>
            </a:r>
            <a:r>
              <a:rPr lang="en-US" altLang="zh-TW" sz="3200" b="1" dirty="0" smtClean="0">
                <a:solidFill>
                  <a:srgbClr val="FFFF00"/>
                </a:solidFill>
                <a:latin typeface="新細明體"/>
                <a:ea typeface="新細明體"/>
              </a:rPr>
              <a:t>〝</a:t>
            </a:r>
            <a:r>
              <a:rPr lang="zh-TW" altLang="en-US" sz="3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</a:t>
            </a:r>
            <a:r>
              <a:rPr lang="en-US" altLang="zh-TW" sz="3200" b="1" dirty="0" smtClean="0">
                <a:solidFill>
                  <a:srgbClr val="FFFF00"/>
                </a:solidFill>
                <a:latin typeface="新細明體"/>
                <a:ea typeface="新細明體"/>
              </a:rPr>
              <a:t>〞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而來</a:t>
            </a:r>
            <a:endParaRPr lang="zh-TW" altLang="en-US" sz="3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7740352" y="5877272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427167" y="5121188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315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94470" y="332656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製香九式</a:t>
            </a:r>
            <a:r>
              <a:rPr lang="en-US" altLang="zh-TW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捌</a:t>
            </a:r>
          </a:p>
        </p:txBody>
      </p:sp>
      <p:sp>
        <p:nvSpPr>
          <p:cNvPr id="6" name="矩形 5"/>
          <p:cNvSpPr/>
          <p:nvPr/>
        </p:nvSpPr>
        <p:spPr>
          <a:xfrm>
            <a:off x="827584" y="2276872"/>
            <a:ext cx="7128792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40560" y="1012467"/>
            <a:ext cx="3996444" cy="3169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晾香至七成乾後將香收起，在香腳的部份浸染紅色染料，將香腳染成紅色。</a:t>
            </a:r>
            <a:endParaRPr lang="zh-TW" altLang="en-US" sz="32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83" y="1513148"/>
            <a:ext cx="3290069" cy="5055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27301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94470" y="332656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製香九式</a:t>
            </a:r>
            <a:r>
              <a:rPr lang="en-US" altLang="zh-TW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玖</a:t>
            </a:r>
          </a:p>
        </p:txBody>
      </p:sp>
      <p:sp>
        <p:nvSpPr>
          <p:cNvPr id="6" name="矩形 5"/>
          <p:cNvSpPr/>
          <p:nvPr/>
        </p:nvSpPr>
        <p:spPr>
          <a:xfrm>
            <a:off x="827584" y="2276872"/>
            <a:ext cx="7128792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81256"/>
            <a:ext cx="4315242" cy="43291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40" y="1679544"/>
            <a:ext cx="3924436" cy="43309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76143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94470" y="332656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製香九式</a:t>
            </a:r>
            <a:r>
              <a:rPr lang="en-US" altLang="zh-TW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玖</a:t>
            </a:r>
          </a:p>
        </p:txBody>
      </p:sp>
      <p:sp>
        <p:nvSpPr>
          <p:cNvPr id="6" name="矩形 5"/>
          <p:cNvSpPr/>
          <p:nvPr/>
        </p:nvSpPr>
        <p:spPr>
          <a:xfrm>
            <a:off x="827584" y="2276872"/>
            <a:ext cx="7128792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40560" y="1012467"/>
            <a:ext cx="3996444" cy="3169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將染好香腳的香重新晾開在香架上，曝曬至完全乾燥後，即成天然健康安心香品。</a:t>
            </a:r>
            <a:endParaRPr lang="zh-TW" altLang="en-US" sz="32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38" y="1556791"/>
            <a:ext cx="3181511" cy="5111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0749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63600" y="116632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、</a:t>
            </a:r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如何分辨香品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2276872"/>
            <a:ext cx="7128792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809725"/>
              </p:ext>
            </p:extLst>
          </p:nvPr>
        </p:nvGraphicFramePr>
        <p:xfrm>
          <a:off x="647563" y="1309663"/>
          <a:ext cx="7848873" cy="5462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3456387"/>
                <a:gridCol w="3456382"/>
              </a:tblGrid>
              <a:tr h="432797">
                <a:tc>
                  <a:txBody>
                    <a:bodyPr/>
                    <a:lstStyle/>
                    <a:p>
                      <a:pPr algn="ctr"/>
                      <a:endParaRPr lang="zh-TW" altLang="en-US" sz="9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一般進口、劣質香品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慧香竹炭藥材香</a:t>
                      </a:r>
                      <a:endParaRPr lang="zh-TW" altLang="en-US" sz="1050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6403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原料</a:t>
                      </a:r>
                      <a:endParaRPr lang="zh-TW" altLang="en-US" sz="1800" b="1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添加化學香精、香料</a:t>
                      </a:r>
                      <a:endParaRPr lang="zh-TW" altLang="en-US" sz="1600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香未點時香水味重</a:t>
                      </a:r>
                    </a:p>
                    <a:p>
                      <a:pPr algn="l"/>
                      <a:r>
                        <a:rPr lang="en-US" altLang="zh-TW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無法久放 </a:t>
                      </a:r>
                      <a:endParaRPr lang="zh-TW" altLang="en-US" sz="16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純</a:t>
                      </a:r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天然中藥材味</a:t>
                      </a:r>
                    </a:p>
                    <a:p>
                      <a:pPr algn="l"/>
                      <a:r>
                        <a:rPr lang="en-US" altLang="zh-TW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en-US" altLang="zh-TW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放</a:t>
                      </a:r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越久味道越純</a:t>
                      </a:r>
                    </a:p>
                  </a:txBody>
                  <a:tcPr marL="68580" marR="68580" marT="0" marB="0" anchor="ctr"/>
                </a:tc>
              </a:tr>
              <a:tr h="8537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黏粉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進口香的</a:t>
                      </a:r>
                      <a:r>
                        <a:rPr lang="zh-TW" altLang="en-US" sz="16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外表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光滑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effectLst/>
                          <a:latin typeface="新細明體"/>
                          <a:ea typeface="新細明體"/>
                        </a:rPr>
                        <a:t>，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則是因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黏</a:t>
                      </a:r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粉放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的比較</a:t>
                      </a:r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多，黏粉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</a:rPr>
                        <a:t>，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香粉</a:t>
                      </a:r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則放少，用以欺瞞香品重量</a:t>
                      </a:r>
                      <a:r>
                        <a:rPr lang="en-US" altLang="zh-TW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且久</a:t>
                      </a:r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放呈酸性，味道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越來越差。</a:t>
                      </a:r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純天然品質較佳的黏粉。（外表的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粉末會有些許的</a:t>
                      </a:r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掉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粉</a:t>
                      </a:r>
                      <a:r>
                        <a:rPr lang="en-US" altLang="zh-TW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是品質較好</a:t>
                      </a:r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的香，因為香粉放的比黏粉多）</a:t>
                      </a:r>
                    </a:p>
                  </a:txBody>
                  <a:tcPr marL="68580" marR="68580" marT="0" marB="0" anchor="ctr"/>
                </a:tc>
              </a:tr>
              <a:tr h="6403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助燃劑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添加</a:t>
                      </a:r>
                      <a:r>
                        <a:rPr lang="zh-TW" altLang="en-US" sz="16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石粉</a:t>
                      </a:r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16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工業用助燃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劑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的香燃燒後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effectLst/>
                          <a:latin typeface="新細明體"/>
                          <a:ea typeface="新細明體"/>
                        </a:rPr>
                        <a:t>，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香灰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成白色</a:t>
                      </a:r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，剛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燃燒的</a:t>
                      </a:r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香灰較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燙手。</a:t>
                      </a:r>
                      <a:endParaRPr lang="zh-TW" altLang="en-US" sz="16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正常灰色，不燙手，可吸附雜味及異味。 </a:t>
                      </a:r>
                    </a:p>
                  </a:txBody>
                  <a:tcPr marL="68580" marR="68580" marT="0" marB="0" anchor="ctr"/>
                </a:tc>
              </a:tr>
              <a:tr h="10671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品質差、便宜的毛竹等：</a:t>
                      </a:r>
                    </a:p>
                    <a:p>
                      <a:pPr algn="l"/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煙量多、價格便宜、材質密度不高、易生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蛀蟲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、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不易</a:t>
                      </a:r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保存、容易劈裂，易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彎曲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</a:rPr>
                        <a:t>。</a:t>
                      </a:r>
                      <a:endParaRPr lang="zh-TW" altLang="en-US" sz="16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所有的竹子中品質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最好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、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價格</a:t>
                      </a:r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較貴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的有柴</a:t>
                      </a:r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竹及</a:t>
                      </a:r>
                      <a:r>
                        <a:rPr lang="en-US" altLang="zh-TW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級毛竹：</a:t>
                      </a:r>
                    </a:p>
                    <a:p>
                      <a:pPr algn="l"/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燃燒時氣味好、煙量少、價格貴、強韌、密度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、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易</a:t>
                      </a:r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保存、不易彎曲</a:t>
                      </a:r>
                    </a:p>
                  </a:txBody>
                  <a:tcPr marL="68580" marR="68580" marT="0" marB="0" anchor="ctr"/>
                </a:tc>
              </a:tr>
              <a:tr h="6403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製造地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東南亞、大陸目前市面上</a:t>
                      </a:r>
                      <a:r>
                        <a:rPr lang="en-US" altLang="zh-TW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成都是進口，原料及品質不穩定 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</a:rPr>
                        <a:t>。</a:t>
                      </a:r>
                      <a:endParaRPr lang="zh-TW" altLang="en-US" sz="16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台灣人工品質較穩定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</a:rPr>
                        <a:t>，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幫助</a:t>
                      </a:r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台灣本土製香業再造榮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景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</a:rPr>
                        <a:t>。</a:t>
                      </a:r>
                      <a:endParaRPr lang="zh-TW" altLang="en-US" sz="16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8537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危害</a:t>
                      </a:r>
                      <a:endParaRPr lang="zh-TW" altLang="en-US" sz="1800" b="1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香精易生慢性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神經毒</a:t>
                      </a:r>
                      <a:r>
                        <a:rPr lang="zh-TW" altLang="en-US" sz="1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、加石灰燃燒後懸浮微粒子塞住肺，影響肺部健康、煙多影響空氣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品質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</a:rPr>
                        <a:t>，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易造成慢性支氣管炎。</a:t>
                      </a:r>
                      <a:endParaRPr lang="zh-TW" altLang="en-US" sz="16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純天然中藥，無添加任何化學香料，添加環保竹炭粉，可去除雜味、異味及降低廢氣量。</a:t>
                      </a:r>
                      <a:endParaRPr lang="zh-TW" altLang="en-US" sz="16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428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香藝文化館奇景曬香吸引成群</a:t>
            </a:r>
            <a:r>
              <a:rPr lang="zh-TW" altLang="en-US" sz="36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蜂蜜</a:t>
            </a:r>
            <a:endParaRPr lang="en-US" altLang="zh-TW" sz="3600" dirty="0" smtClean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影片</a:t>
            </a:r>
            <a:r>
              <a:rPr lang="en-US" altLang="zh-TW" sz="36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15797"/>
            <a:ext cx="5145888" cy="3606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橢圓 4"/>
          <p:cNvSpPr/>
          <p:nvPr/>
        </p:nvSpPr>
        <p:spPr>
          <a:xfrm>
            <a:off x="6732240" y="4512134"/>
            <a:ext cx="288032" cy="29104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635896" y="3645024"/>
            <a:ext cx="288032" cy="29104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317976" y="4227965"/>
            <a:ext cx="288032" cy="29104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7236296" y="5157192"/>
            <a:ext cx="576064" cy="50405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雲朵形圖說文字 9"/>
          <p:cNvSpPr/>
          <p:nvPr/>
        </p:nvSpPr>
        <p:spPr>
          <a:xfrm>
            <a:off x="1835696" y="3645024"/>
            <a:ext cx="1656184" cy="1512168"/>
          </a:xfrm>
          <a:prstGeom prst="cloudCallout">
            <a:avLst>
              <a:gd name="adj1" fmla="val 133586"/>
              <a:gd name="adj2" fmla="val 203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蜜蜂</a:t>
            </a:r>
            <a:endParaRPr lang="zh-TW" altLang="en-US" sz="3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3850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11560" y="476672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、產業</a:t>
            </a:r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轉型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7332" y="1992858"/>
            <a:ext cx="7992888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新港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的製香產業曾經極為興盛，然而由於經濟發展的趨勢 是以機械取代人工，或是西進以低廉的人工來減低產品成本，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然後再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以低價銷回台灣。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雖然老師傅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們製成的拜香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品質和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香味，不是機械製香可以取代的，但在成本及利潤的考量之下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，台灣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的傳統製香法仍是逐漸沒落。不過在此種不佳的大環境下，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的製香產業開始改變心態，放棄價格戰，轉向提升更好的拜香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品質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，好跟品質低劣的「進口香」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一較高下。</a:t>
            </a:r>
            <a:endParaRPr lang="en-US" altLang="zh-TW" sz="2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另外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如何讓製香不只是製香，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而能成為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一種觀光資源，即是製香產業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的轉型方向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----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結合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觀光與藝術的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新氣象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新港的「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香藝文化園區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，是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立足傳統製香產業並結合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觀光產業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的成功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  <a:r>
              <a:rPr lang="zh-TW" altLang="en-US" sz="2400" dirty="0" smtClean="0">
                <a:solidFill>
                  <a:srgbClr val="002060"/>
                </a:solidFill>
                <a:latin typeface="新細明體"/>
                <a:ea typeface="新細明體"/>
              </a:rPr>
              <a:t>。</a:t>
            </a:r>
            <a:endParaRPr lang="zh-TW" altLang="en-US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8272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11560" y="476672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新港香藝文化園區</a:t>
            </a:r>
            <a:endParaRPr lang="zh-TW" alt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5556" y="1628800"/>
            <a:ext cx="79928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在這個文化園區中，主要包含兩大部分，為「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香藝文化館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與「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香料香草休閒園區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35783"/>
            <a:ext cx="3600400" cy="232225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2" y="3335783"/>
            <a:ext cx="4222178" cy="23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21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11560" y="476672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香藝文化館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0242" y="3429000"/>
            <a:ext cx="79928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藝文化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館不僅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介紹了香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的起源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、製香的原料以及有關香的種種禮俗，也展示出整個傳統製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香的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過程，並藉由將香的不同用途與起源做區隔性的介紹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FF0000"/>
                </a:solidFill>
              </a:rPr>
              <a:t>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文化香」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：藉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由展示不同國家的用香文化與香料的貿易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說明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的多元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性。 </a:t>
            </a:r>
            <a:endParaRPr lang="en-US" altLang="zh-TW" sz="2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生活香」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：展示香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在食、衣、住、行、育、樂的應用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說明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人們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生活與香的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密切關係。 </a:t>
            </a:r>
            <a:endParaRPr lang="en-US" altLang="zh-TW" sz="2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原味香」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：展示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傳統的香品製作過程與原料，包含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</a:t>
            </a:r>
            <a:endParaRPr lang="en-US" altLang="zh-TW" sz="2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用的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大類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原材料，如沉香與檀香，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另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有一</a:t>
            </a:r>
            <a:endParaRPr lang="en-US" altLang="zh-TW" sz="2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百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多種的香莖類中草藥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，同時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亦將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西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界</a:t>
            </a:r>
            <a:endParaRPr lang="en-US" altLang="zh-TW" sz="2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中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芳香原料做一展示介紹，讓民眾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瞭解 </a:t>
            </a:r>
            <a:endParaRPr lang="en-US" altLang="zh-TW" sz="2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台灣傳統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香品與西方的差異。</a:t>
            </a:r>
          </a:p>
        </p:txBody>
      </p:sp>
    </p:spTree>
    <p:extLst>
      <p:ext uri="{BB962C8B-B14F-4D97-AF65-F5344CB8AC3E}">
        <p14:creationId xmlns:p14="http://schemas.microsoft.com/office/powerpoint/2010/main" val="821928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11560" y="476672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4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0242" y="3429000"/>
            <a:ext cx="79928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1" y="1268760"/>
            <a:ext cx="8412426" cy="47319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71536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11560" y="476672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香藝文化館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5556" y="2090564"/>
            <a:ext cx="79928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藝品香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：利用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珍貴的檀木與沉木雕刻出相當漂亮的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</a:t>
            </a:r>
            <a:endParaRPr lang="en-US" altLang="zh-TW" sz="2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品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，藉由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木頭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本身的香味襯托出雕刻藝品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獨</a:t>
            </a:r>
            <a:endParaRPr lang="en-US" altLang="zh-TW" sz="2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特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的價值。</a:t>
            </a:r>
          </a:p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情境香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：利用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模擬古代用香情形，呈現出香浪漫情懷。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73574"/>
            <a:ext cx="4144020" cy="287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21" y="3673574"/>
            <a:ext cx="4386312" cy="287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2571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5" y="1556792"/>
            <a:ext cx="8968489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39627" y="188640"/>
            <a:ext cx="7920880" cy="1907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信仰中心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新港奉天宮，為每年農曆三月大甲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媽祖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遶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境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的終點，為台灣及當地重要的民俗節慶。</a:t>
            </a:r>
          </a:p>
        </p:txBody>
      </p:sp>
    </p:spTree>
    <p:extLst>
      <p:ext uri="{BB962C8B-B14F-4D97-AF65-F5344CB8AC3E}">
        <p14:creationId xmlns:p14="http://schemas.microsoft.com/office/powerpoint/2010/main" val="791993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11560" y="476672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香品的開發</a:t>
            </a:r>
            <a:endParaRPr lang="zh-TW" altLang="en-US" sz="4800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5556" y="2090564"/>
            <a:ext cx="79928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3016"/>
            <a:ext cx="3888432" cy="2908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7873"/>
            <a:ext cx="4320480" cy="28934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93" y="623838"/>
            <a:ext cx="4202787" cy="2805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460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11560" y="476672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香料香草休閒園區</a:t>
            </a:r>
          </a:p>
        </p:txBody>
      </p:sp>
      <p:sp>
        <p:nvSpPr>
          <p:cNvPr id="6" name="矩形 5"/>
          <p:cNvSpPr/>
          <p:nvPr/>
        </p:nvSpPr>
        <p:spPr>
          <a:xfrm>
            <a:off x="575556" y="2090564"/>
            <a:ext cx="79928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園區內種植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許多製香相關的香料樹種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，如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沉香樹、檀香樹、肉桂樹、肖楠樹、楓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香樹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等等</a:t>
            </a:r>
            <a:r>
              <a:rPr lang="zh-TW" altLang="en-US" sz="2400" dirty="0" smtClean="0">
                <a:solidFill>
                  <a:srgbClr val="002060"/>
                </a:solidFill>
                <a:latin typeface="新細明體"/>
                <a:ea typeface="新細明體"/>
              </a:rPr>
              <a:t>。</a:t>
            </a:r>
            <a:endParaRPr lang="en-US" altLang="zh-TW" sz="2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4254682" cy="284048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57004"/>
            <a:ext cx="4268267" cy="284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70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11560" y="476672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4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457845"/>
            <a:ext cx="79928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歡迎大家周末有空時</a:t>
            </a:r>
            <a:r>
              <a:rPr lang="zh-TW" altLang="en-US" sz="2400" dirty="0" smtClean="0">
                <a:solidFill>
                  <a:srgbClr val="002060"/>
                </a:solidFill>
                <a:latin typeface="新細明體"/>
                <a:ea typeface="新細明體"/>
              </a:rPr>
              <a:t>，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到新港奉天宮走走</a:t>
            </a:r>
            <a:r>
              <a:rPr lang="zh-TW" altLang="en-US" sz="2400" dirty="0" smtClean="0">
                <a:solidFill>
                  <a:srgbClr val="002060"/>
                </a:solidFill>
                <a:latin typeface="新細明體"/>
                <a:ea typeface="新細明體"/>
                <a:cs typeface="Tahoma" panose="020B0604030504040204" pitchFamily="34" charset="0"/>
              </a:rPr>
              <a:t>，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體驗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新港的人文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風情與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在地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美食。</a:t>
            </a:r>
            <a:endParaRPr lang="zh-TW" altLang="en-US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83729"/>
            <a:ext cx="3485187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41788"/>
            <a:ext cx="3413178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716483"/>
            <a:ext cx="3495853" cy="1911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34579"/>
            <a:ext cx="3456384" cy="2359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44" y="3328308"/>
            <a:ext cx="4170288" cy="23438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36311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0042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參考資料</a:t>
            </a:r>
            <a:endParaRPr lang="zh-TW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892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sz="1600" dirty="0" smtClean="0">
                <a:solidFill>
                  <a:schemeClr val="tx1"/>
                </a:solidFill>
                <a:latin typeface="標楷體"/>
                <a:ea typeface="標楷體"/>
              </a:rPr>
              <a:t>☆ </a:t>
            </a:r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分辨進口劣質香品和台灣製慧香竹炭</a:t>
            </a:r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沉香</a:t>
            </a:r>
            <a:endParaRPr lang="en-US" altLang="zh-TW" sz="1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6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altLang="zh-TW" sz="1600" dirty="0" err="1">
                <a:solidFill>
                  <a:schemeClr val="tx1"/>
                </a:solidFill>
                <a:hlinkClick r:id="rId2"/>
              </a:rPr>
              <a:t>blog.xuite.net</a:t>
            </a:r>
            <a:r>
              <a:rPr lang="en-US" altLang="zh-TW" sz="1600" dirty="0">
                <a:solidFill>
                  <a:schemeClr val="tx1"/>
                </a:solidFill>
                <a:hlinkClick r:id="rId2"/>
              </a:rPr>
              <a:t>/</a:t>
            </a:r>
            <a:r>
              <a:rPr lang="en-US" altLang="zh-TW" sz="1600" dirty="0" err="1">
                <a:solidFill>
                  <a:schemeClr val="tx1"/>
                </a:solidFill>
                <a:hlinkClick r:id="rId2"/>
              </a:rPr>
              <a:t>years01</a:t>
            </a:r>
            <a:r>
              <a:rPr lang="en-US" altLang="zh-TW" sz="1600" dirty="0">
                <a:solidFill>
                  <a:schemeClr val="tx1"/>
                </a:solidFill>
                <a:hlinkClick r:id="rId2"/>
              </a:rPr>
              <a:t>/001/27369534-%</a:t>
            </a:r>
            <a:r>
              <a:rPr lang="en-US" altLang="zh-TW" sz="1600" dirty="0" smtClean="0">
                <a:solidFill>
                  <a:schemeClr val="tx1"/>
                </a:solidFill>
                <a:hlinkClick r:id="rId2"/>
              </a:rPr>
              <a:t>E5%A6%82%E4%BD%95%E5%88%86%E8%BE%A8%E9%80%B2%E5%8F%A3%E5%8A%A3%E8%B3%AA%E9%A6%99%E5%93%81%E5%92%8C%E5%8F%B0%E7%81%A3%E8%A3%BD%E6%85%A7%E9%A6%99%E7%AB%B9%E7%82%AD%E6%B2%89%E9%A6%99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sz="1600" dirty="0" smtClean="0">
                <a:solidFill>
                  <a:schemeClr val="tx1"/>
                </a:solidFill>
                <a:latin typeface="標楷體"/>
                <a:ea typeface="標楷體"/>
              </a:rPr>
              <a:t>☆ 台灣的香味</a:t>
            </a:r>
            <a:r>
              <a:rPr lang="en-US" altLang="zh-TW" sz="1600" dirty="0" smtClean="0">
                <a:solidFill>
                  <a:schemeClr val="tx1"/>
                </a:solidFill>
                <a:latin typeface="標楷體"/>
                <a:ea typeface="標楷體"/>
              </a:rPr>
              <a:t>-</a:t>
            </a:r>
            <a:r>
              <a:rPr lang="zh-TW" altLang="en-US" sz="1600" dirty="0" smtClean="0">
                <a:solidFill>
                  <a:schemeClr val="tx1"/>
                </a:solidFill>
                <a:latin typeface="標楷體"/>
                <a:ea typeface="標楷體"/>
              </a:rPr>
              <a:t>拜香香藝</a:t>
            </a:r>
            <a:r>
              <a:rPr lang="en-US" altLang="zh-TW" sz="1600" dirty="0" smtClean="0">
                <a:solidFill>
                  <a:schemeClr val="tx1"/>
                </a:solidFill>
                <a:latin typeface="標楷體"/>
                <a:ea typeface="標楷體"/>
              </a:rPr>
              <a:t> </a:t>
            </a:r>
          </a:p>
          <a:p>
            <a:pPr marL="0" indent="0">
              <a:buNone/>
            </a:pPr>
            <a:r>
              <a:rPr lang="en-US" altLang="zh-TW" sz="1600" dirty="0" smtClean="0">
                <a:solidFill>
                  <a:schemeClr val="tx1"/>
                </a:solidFill>
                <a:latin typeface="標楷體"/>
                <a:ea typeface="標楷體"/>
                <a:hlinkClick r:id="rId3"/>
              </a:rPr>
              <a:t>http</a:t>
            </a:r>
            <a:r>
              <a:rPr lang="en-US" altLang="zh-TW" sz="1600" dirty="0">
                <a:solidFill>
                  <a:schemeClr val="tx1"/>
                </a:solidFill>
                <a:latin typeface="標楷體"/>
                <a:ea typeface="標楷體"/>
                <a:hlinkClick r:id="rId3"/>
              </a:rPr>
              <a:t>://</a:t>
            </a:r>
            <a:r>
              <a:rPr lang="en-US" altLang="zh-TW" sz="1600" dirty="0" err="1" smtClean="0">
                <a:solidFill>
                  <a:schemeClr val="tx1"/>
                </a:solidFill>
                <a:latin typeface="標楷體"/>
                <a:ea typeface="標楷體"/>
                <a:hlinkClick r:id="rId3"/>
              </a:rPr>
              <a:t>www.tri.org.tw</a:t>
            </a:r>
            <a:r>
              <a:rPr lang="en-US" altLang="zh-TW" sz="1600" dirty="0" smtClean="0">
                <a:solidFill>
                  <a:schemeClr val="tx1"/>
                </a:solidFill>
                <a:latin typeface="標楷體"/>
                <a:ea typeface="標楷體"/>
                <a:hlinkClick r:id="rId3"/>
              </a:rPr>
              <a:t>/per/74/</a:t>
            </a:r>
            <a:r>
              <a:rPr lang="en-US" altLang="zh-TW" sz="1600" dirty="0" err="1" smtClean="0">
                <a:solidFill>
                  <a:schemeClr val="tx1"/>
                </a:solidFill>
                <a:latin typeface="標楷體"/>
                <a:ea typeface="標楷體"/>
                <a:hlinkClick r:id="rId3"/>
              </a:rPr>
              <a:t>P76.PDF</a:t>
            </a:r>
            <a:endParaRPr lang="en-US" altLang="zh-TW" sz="1600" dirty="0" smtClean="0">
              <a:solidFill>
                <a:schemeClr val="tx1"/>
              </a:solidFill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zh-TW" altLang="en-US" sz="1600" dirty="0" smtClean="0">
                <a:solidFill>
                  <a:schemeClr val="tx1"/>
                </a:solidFill>
                <a:latin typeface="標楷體"/>
                <a:ea typeface="標楷體"/>
              </a:rPr>
              <a:t>☆ 新港香藝文化園區</a:t>
            </a:r>
            <a:endParaRPr lang="en-US" altLang="zh-TW" sz="1600" dirty="0" smtClean="0">
              <a:solidFill>
                <a:schemeClr val="tx1"/>
              </a:solidFill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en-US" altLang="zh-TW" sz="1600" dirty="0" smtClean="0">
                <a:solidFill>
                  <a:schemeClr val="tx1"/>
                </a:solidFill>
                <a:latin typeface="標楷體"/>
                <a:ea typeface="標楷體"/>
              </a:rPr>
              <a:t>http</a:t>
            </a:r>
            <a:r>
              <a:rPr lang="en-US" altLang="zh-TW" sz="1600" dirty="0">
                <a:solidFill>
                  <a:schemeClr val="tx1"/>
                </a:solidFill>
                <a:latin typeface="標楷體"/>
                <a:ea typeface="標楷體"/>
              </a:rPr>
              <a:t>://</a:t>
            </a:r>
            <a:r>
              <a:rPr lang="en-US" altLang="zh-TW" sz="1600" dirty="0" err="1">
                <a:solidFill>
                  <a:schemeClr val="tx1"/>
                </a:solidFill>
                <a:latin typeface="標楷體"/>
                <a:ea typeface="標楷體"/>
              </a:rPr>
              <a:t>www.incense-art.com.tw</a:t>
            </a:r>
            <a:r>
              <a:rPr lang="en-US" altLang="zh-TW" sz="1600" dirty="0">
                <a:solidFill>
                  <a:schemeClr val="tx1"/>
                </a:solidFill>
                <a:latin typeface="標楷體"/>
                <a:ea typeface="標楷體"/>
              </a:rPr>
              <a:t>/</a:t>
            </a:r>
            <a:r>
              <a:rPr lang="en-US" altLang="zh-TW" sz="1600" dirty="0" err="1">
                <a:solidFill>
                  <a:schemeClr val="tx1"/>
                </a:solidFill>
                <a:latin typeface="標楷體"/>
                <a:ea typeface="標楷體"/>
              </a:rPr>
              <a:t>publish.asp</a:t>
            </a:r>
            <a:endParaRPr lang="en-US" altLang="zh-TW" sz="1600" dirty="0">
              <a:solidFill>
                <a:schemeClr val="tx1"/>
              </a:solidFill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zh-TW" altLang="en-US" sz="1600" dirty="0" smtClean="0">
                <a:solidFill>
                  <a:schemeClr val="tx1"/>
                </a:solidFill>
                <a:latin typeface="標楷體"/>
                <a:ea typeface="標楷體"/>
              </a:rPr>
              <a:t>☆ 世新新聞</a:t>
            </a:r>
            <a:r>
              <a:rPr lang="en-US" altLang="zh-TW" sz="1600" dirty="0" smtClean="0">
                <a:solidFill>
                  <a:schemeClr val="tx1"/>
                </a:solidFill>
                <a:latin typeface="標楷體"/>
                <a:ea typeface="標楷體"/>
              </a:rPr>
              <a:t>106</a:t>
            </a:r>
            <a:r>
              <a:rPr lang="zh-TW" altLang="en-US" sz="1600" dirty="0" smtClean="0">
                <a:solidFill>
                  <a:schemeClr val="tx1"/>
                </a:solidFill>
                <a:latin typeface="標楷體"/>
                <a:ea typeface="標楷體"/>
              </a:rPr>
              <a:t>年</a:t>
            </a:r>
            <a:r>
              <a:rPr lang="en-US" altLang="zh-TW" sz="1600" dirty="0" smtClean="0">
                <a:solidFill>
                  <a:schemeClr val="tx1"/>
                </a:solidFill>
                <a:latin typeface="標楷體"/>
                <a:ea typeface="標楷體"/>
              </a:rPr>
              <a:t>7</a:t>
            </a:r>
            <a:r>
              <a:rPr lang="zh-TW" altLang="en-US" sz="1600" dirty="0" smtClean="0">
                <a:solidFill>
                  <a:schemeClr val="tx1"/>
                </a:solidFill>
                <a:latin typeface="標楷體"/>
                <a:ea typeface="標楷體"/>
              </a:rPr>
              <a:t>月</a:t>
            </a:r>
            <a:r>
              <a:rPr lang="en-US" altLang="zh-TW" sz="1600" dirty="0" smtClean="0">
                <a:solidFill>
                  <a:schemeClr val="tx1"/>
                </a:solidFill>
                <a:latin typeface="標楷體"/>
                <a:ea typeface="標楷體"/>
              </a:rPr>
              <a:t>22</a:t>
            </a:r>
            <a:r>
              <a:rPr lang="zh-TW" altLang="en-US" sz="1600" dirty="0" smtClean="0">
                <a:solidFill>
                  <a:schemeClr val="tx1"/>
                </a:solidFill>
                <a:latin typeface="標楷體"/>
                <a:ea typeface="標楷體"/>
              </a:rPr>
              <a:t>日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1600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en-US" altLang="zh-TW" sz="1600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US" altLang="zh-TW" sz="1600" dirty="0" err="1" smtClean="0">
                <a:solidFill>
                  <a:schemeClr val="tx1"/>
                </a:solidFill>
                <a:hlinkClick r:id="rId4"/>
              </a:rPr>
              <a:t>www.youtube.com</a:t>
            </a:r>
            <a:r>
              <a:rPr lang="en-US" altLang="zh-TW" sz="1600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en-US" altLang="zh-TW" sz="1600" dirty="0" err="1" smtClean="0">
                <a:solidFill>
                  <a:schemeClr val="tx1"/>
                </a:solidFill>
                <a:hlinkClick r:id="rId4"/>
              </a:rPr>
              <a:t>watch?v</a:t>
            </a:r>
            <a:r>
              <a:rPr lang="en-US" altLang="zh-TW" sz="1600" dirty="0" smtClean="0">
                <a:solidFill>
                  <a:schemeClr val="tx1"/>
                </a:solidFill>
                <a:hlinkClick r:id="rId4"/>
              </a:rPr>
              <a:t>=</a:t>
            </a:r>
            <a:r>
              <a:rPr lang="en-US" altLang="zh-TW" sz="1600" dirty="0" err="1" smtClean="0">
                <a:solidFill>
                  <a:schemeClr val="tx1"/>
                </a:solidFill>
                <a:hlinkClick r:id="rId4"/>
              </a:rPr>
              <a:t>RB_vOH_yo6o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sz="1600" dirty="0" smtClean="0">
                <a:solidFill>
                  <a:schemeClr val="tx1"/>
                </a:solidFill>
                <a:latin typeface="標楷體"/>
                <a:ea typeface="標楷體"/>
              </a:rPr>
              <a:t>☆ </a:t>
            </a:r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宗教</a:t>
            </a:r>
            <a:r>
              <a: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與文化創意產業</a:t>
            </a:r>
            <a:r>
              <a:rPr lang="en-US" altLang="zh-TW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新港奉天宮與香藝文化</a:t>
            </a:r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園區    張珣     </a:t>
            </a:r>
            <a:r>
              <a: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輔仁宗教研究</a:t>
            </a:r>
            <a:r>
              <a:rPr lang="en-US" altLang="zh-TW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第二十九</a:t>
            </a:r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    </a:t>
            </a:r>
            <a:endParaRPr lang="en-US" altLang="zh-TW" sz="1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2014 </a:t>
            </a:r>
            <a:r>
              <a: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年秋）</a:t>
            </a:r>
            <a:r>
              <a:rPr lang="en-US" altLang="zh-TW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1-16 </a:t>
            </a:r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600" dirty="0">
                <a:solidFill>
                  <a:schemeClr val="tx1"/>
                </a:solidFill>
                <a:latin typeface="標楷體"/>
                <a:ea typeface="標楷體"/>
              </a:rPr>
              <a:t>☆ </a:t>
            </a:r>
            <a:r>
              <a:rPr lang="zh-TW" altLang="en-US" sz="1600" dirty="0" smtClean="0">
                <a:solidFill>
                  <a:schemeClr val="tx1"/>
                </a:solidFill>
                <a:latin typeface="標楷體"/>
                <a:ea typeface="標楷體"/>
              </a:rPr>
              <a:t>台灣鄉土書目資料庫</a:t>
            </a:r>
            <a:endParaRPr lang="en-US" altLang="zh-TW" sz="1600" dirty="0" smtClean="0">
              <a:solidFill>
                <a:schemeClr val="tx1"/>
              </a:solidFill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http</a:t>
            </a:r>
            <a:r>
              <a:rPr lang="en-US" altLang="zh-TW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://</a:t>
            </a:r>
            <a:r>
              <a:rPr lang="en-US" altLang="zh-TW" sz="1600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localdoc.ncl.edu.tw</a:t>
            </a:r>
            <a:r>
              <a: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/</a:t>
            </a:r>
            <a:r>
              <a:rPr lang="en-US" altLang="zh-TW" sz="1600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tmld</a:t>
            </a:r>
            <a:r>
              <a: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/</a:t>
            </a:r>
            <a:r>
              <a:rPr lang="en-US" altLang="zh-TW" sz="1600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browse_map.jsp?map</a:t>
            </a:r>
            <a:r>
              <a: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=1207</a:t>
            </a:r>
            <a:endParaRPr lang="en-US" altLang="zh-TW" sz="1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600" dirty="0" smtClean="0">
                <a:solidFill>
                  <a:schemeClr val="tx1"/>
                </a:solidFill>
                <a:latin typeface="標楷體"/>
                <a:ea typeface="標楷體"/>
              </a:rPr>
              <a:t>☆ </a:t>
            </a:r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慎</a:t>
            </a:r>
            <a:r>
              <a: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選好「香」</a:t>
            </a:r>
            <a:r>
              <a:rPr lang="en-US" altLang="zh-TW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 </a:t>
            </a:r>
            <a:r>
              <a: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香的製作大公開</a:t>
            </a:r>
            <a:endParaRPr lang="en-US" altLang="zh-TW" sz="1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http://</a:t>
            </a:r>
            <a:r>
              <a:rPr lang="en-US" altLang="zh-TW" sz="1600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pmini2574.pixnet.net</a:t>
            </a:r>
            <a:r>
              <a:rPr lang="en-US" altLang="zh-TW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/blog/post/271362893-%</a:t>
            </a:r>
            <a:r>
              <a:rPr lang="en-US" altLang="zh-TW" sz="1600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E6%85%8E%E9%81%B8%E5%A5%BD%E3%80%8C%E9%A6%99%E3%80%8D</a:t>
            </a:r>
            <a:r>
              <a:rPr lang="en-US" altLang="zh-TW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~-%</a:t>
            </a:r>
            <a:r>
              <a:rPr lang="en-US" altLang="zh-TW" sz="1600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E9%A6%99%E7%9A%84%E8%A3%BD%E4%BD%9C%E5%A4%A7%E5%85%AC%E9%96%8B</a:t>
            </a:r>
            <a:endParaRPr lang="en-US" altLang="zh-TW" sz="1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600" dirty="0" smtClean="0">
                <a:solidFill>
                  <a:schemeClr val="tx1"/>
                </a:solidFill>
                <a:latin typeface="標楷體"/>
                <a:ea typeface="標楷體"/>
              </a:rPr>
              <a:t>☆ 沉香木</a:t>
            </a:r>
            <a:r>
              <a:rPr lang="en-US" altLang="zh-TW" sz="1600" dirty="0" smtClean="0">
                <a:solidFill>
                  <a:schemeClr val="tx1"/>
                </a:solidFill>
                <a:latin typeface="標楷體"/>
                <a:ea typeface="標楷體"/>
              </a:rPr>
              <a:t>—</a:t>
            </a:r>
            <a:r>
              <a:rPr lang="zh-TW" altLang="en-US" sz="1600" dirty="0" smtClean="0">
                <a:solidFill>
                  <a:schemeClr val="tx1"/>
                </a:solidFill>
                <a:latin typeface="標楷體"/>
                <a:ea typeface="標楷體"/>
              </a:rPr>
              <a:t>維基百科</a:t>
            </a:r>
            <a:endParaRPr lang="en-US" altLang="zh-TW" sz="1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https</a:t>
            </a:r>
            <a:r>
              <a:rPr lang="en-US" altLang="zh-TW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://</a:t>
            </a:r>
            <a:r>
              <a:rPr lang="en-US" altLang="zh-TW" sz="1600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zh.wikipedia.org</a:t>
            </a:r>
            <a:r>
              <a:rPr lang="en-US" altLang="zh-TW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/wiki/%</a:t>
            </a:r>
            <a:r>
              <a:rPr lang="en-US" altLang="zh-TW" sz="1600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E6%B2%89%E9%A6%99%E6%9C%A8</a:t>
            </a:r>
            <a:endParaRPr lang="en-US" altLang="zh-TW" sz="1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新港旅遊資訊</a:t>
            </a:r>
            <a:endParaRPr lang="en-US" altLang="zh-TW" sz="1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</a:t>
            </a:r>
            <a:r>
              <a:rPr lang="en-US" altLang="zh-TW" sz="1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://</a:t>
            </a:r>
            <a:r>
              <a:rPr lang="en-US" altLang="zh-TW" sz="1600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www.dewan-hotel.com</a:t>
            </a:r>
            <a:r>
              <a:rPr lang="en-US" altLang="zh-TW" sz="1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1600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zh</a:t>
            </a:r>
            <a:r>
              <a:rPr lang="en-US" altLang="zh-TW" sz="1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/%</a:t>
            </a:r>
            <a:r>
              <a:rPr lang="en-US" altLang="zh-TW" sz="1600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E6%96%B0%E6%B8%AF%E6%97%85%E9%81%8A%E8%B3%87%E8%A8%8A</a:t>
            </a:r>
            <a:r>
              <a:rPr lang="en-US" altLang="zh-TW" sz="1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endParaRPr lang="en-US" altLang="zh-TW" sz="16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</a:t>
            </a:r>
            <a:r>
              <a: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藝文化館奇景曬香吸引成群</a:t>
            </a:r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蜂蜜</a:t>
            </a:r>
            <a:r>
              <a: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en-US" altLang="zh-TW" sz="1600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youtube</a:t>
            </a:r>
            <a:endParaRPr lang="zh-TW" altLang="en-US" sz="1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https://</a:t>
            </a:r>
            <a:r>
              <a:rPr lang="en-US" altLang="zh-TW" sz="1600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www.youtube.com</a:t>
            </a:r>
            <a:r>
              <a:rPr lang="en-US" altLang="zh-TW" sz="1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1600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watch?v</a:t>
            </a:r>
            <a:r>
              <a:rPr lang="en-US" altLang="zh-TW" sz="1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en-US" altLang="zh-TW" sz="1600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XGVIz0e-qxk</a:t>
            </a:r>
            <a:endParaRPr lang="zh-TW" altLang="en-US" sz="1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229200"/>
            <a:ext cx="2299748" cy="12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41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98" y="1166242"/>
            <a:ext cx="7997803" cy="4495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151619" y="2386037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點香</a:t>
            </a:r>
            <a:r>
              <a:rPr lang="zh-TW" altLang="en-US" sz="3200" b="1" dirty="0" smtClean="0">
                <a:solidFill>
                  <a:srgbClr val="FFFF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的意義是與神靈溝通，藉著香煙的嬝嬝而上，象徵與天上神祇的交流</a:t>
            </a:r>
            <a:endParaRPr lang="zh-TW" altLang="en-US" sz="3200" b="1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1951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6400800" cy="12954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23528" y="325835"/>
            <a:ext cx="6408712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6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淺談製香</a:t>
            </a:r>
            <a:endParaRPr lang="zh-TW" altLang="en-US" sz="6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0807"/>
            <a:ext cx="4670208" cy="4957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7053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11560" y="692696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、</a:t>
            </a:r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製香材料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7604" y="1916832"/>
            <a:ext cx="7128792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竹枝（香腳）、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香粉、</a:t>
            </a:r>
            <a:endParaRPr lang="en-US" altLang="zh-TW" sz="40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黏粉、染劑</a:t>
            </a:r>
            <a:endParaRPr lang="zh-TW" altLang="en-US" sz="4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1620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51520" y="188640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製香材料</a:t>
            </a:r>
            <a:r>
              <a:rPr lang="en-US" altLang="zh-TW" sz="4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 smtClean="0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香腳</a:t>
            </a:r>
            <a:r>
              <a:rPr lang="en-US" altLang="zh-TW" sz="4800" b="1" dirty="0" smtClean="0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b="1" dirty="0" smtClean="0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竹枝</a:t>
            </a:r>
            <a:r>
              <a:rPr lang="en-US" altLang="zh-TW" sz="4800" b="1" dirty="0" smtClean="0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b="1" dirty="0">
              <a:solidFill>
                <a:srgbClr val="FF99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60" y="4437112"/>
            <a:ext cx="4307400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449313" y="1196752"/>
            <a:ext cx="8136904" cy="3816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 smtClean="0">
                <a:solidFill>
                  <a:srgbClr val="002060"/>
                </a:solidFill>
                <a:latin typeface="標楷體"/>
                <a:ea typeface="標楷體"/>
              </a:rPr>
              <a:t>☆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昔日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台灣製香業所用的香腳竹枝取自竹山，當地有專人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endParaRPr lang="en-US" altLang="zh-TW" sz="2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桂竹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純手工劈製出售。</a:t>
            </a:r>
          </a:p>
          <a:p>
            <a:r>
              <a:rPr lang="zh-TW" altLang="en-US" sz="2400" dirty="0">
                <a:solidFill>
                  <a:srgbClr val="002060"/>
                </a:solidFill>
                <a:latin typeface="標楷體"/>
                <a:ea typeface="標楷體"/>
              </a:rPr>
              <a:t>☆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目前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百分之八十仰賴大陸進口。今昔香腳在外觀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上有一大 </a:t>
            </a:r>
            <a:endParaRPr lang="en-US" altLang="zh-TW" sz="2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區別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，以前採手工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劈製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，外型四方或扁平，現由機械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</a:t>
            </a:r>
            <a:endParaRPr lang="en-US" altLang="zh-TW" sz="2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勞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，剖出來的香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腳呈圓柱形。</a:t>
            </a:r>
            <a:endParaRPr lang="zh-TW" altLang="en-US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002060"/>
                </a:solidFill>
                <a:latin typeface="標楷體"/>
                <a:ea typeface="標楷體"/>
              </a:rPr>
              <a:t>☆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遵循古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製成的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「香腳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」須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經泡水，以去除竹味，防蛀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 </a:t>
            </a:r>
            <a:endParaRPr lang="en-US" altLang="zh-TW" sz="2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甚至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增加燃點。泡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的水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要每天換，而且要視水的溫度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</a:t>
            </a:r>
            <a:endParaRPr lang="en-US" altLang="zh-TW" sz="2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決定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浸泡天數（一般夏天須泡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天，冬天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須泡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天）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非常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耗時。</a:t>
            </a:r>
          </a:p>
        </p:txBody>
      </p:sp>
    </p:spTree>
    <p:extLst>
      <p:ext uri="{BB962C8B-B14F-4D97-AF65-F5344CB8AC3E}">
        <p14:creationId xmlns:p14="http://schemas.microsoft.com/office/powerpoint/2010/main" val="409674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51520" y="188640"/>
            <a:ext cx="6840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製香材料</a:t>
            </a:r>
            <a:r>
              <a:rPr lang="en-US" altLang="zh-TW" sz="4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 smtClean="0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黏粉</a:t>
            </a:r>
            <a:endParaRPr lang="zh-TW" altLang="en-US" sz="4800" b="1" dirty="0">
              <a:solidFill>
                <a:srgbClr val="FF99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9313" y="1268760"/>
            <a:ext cx="8136904" cy="3816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11960" y="1528812"/>
            <a:ext cx="4464496" cy="45243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「黏粉」就是楠樹皮粉，是製香過程中的黏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劑及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附著劑之類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，如此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香粉才會黏在「香腳」上。早期取自台灣本土，但由於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林木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的成長和人類使用楠仔的速度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不成比例，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十幾年前，台灣量絕，沒貨了，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現今百分之九十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改由印尼、越南進口。一般傳統手工製「香」，「黏粉」的使用比例大概占材料的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1/4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，但如果用現代機器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製造</a:t>
            </a:r>
            <a:r>
              <a:rPr lang="zh-TW" altLang="en-US" sz="2400" dirty="0" smtClean="0">
                <a:solidFill>
                  <a:srgbClr val="002060"/>
                </a:solidFill>
                <a:latin typeface="新細明體"/>
                <a:ea typeface="新細明體"/>
              </a:rPr>
              <a:t>，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黏粉」使用比例則提高為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1/3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，甚至更多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12" y="1484784"/>
            <a:ext cx="3509341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7458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高階主管">
  <a:themeElements>
    <a:clrScheme name="高階主管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高階主管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高階主管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1702</TotalTime>
  <Words>2220</Words>
  <Application>Microsoft Office PowerPoint</Application>
  <PresentationFormat>如螢幕大小 (4:3)</PresentationFormat>
  <Paragraphs>152</Paragraphs>
  <Slides>43</Slides>
  <Notes>18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4" baseType="lpstr">
      <vt:lpstr>高階主管</vt:lpstr>
      <vt:lpstr>PowerPoint 簡報</vt:lpstr>
      <vt:lpstr>新港旅遊地圖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參考資料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beartwo21</dc:creator>
  <cp:lastModifiedBy>beartwo21</cp:lastModifiedBy>
  <cp:revision>122</cp:revision>
  <dcterms:created xsi:type="dcterms:W3CDTF">2017-07-28T00:27:05Z</dcterms:created>
  <dcterms:modified xsi:type="dcterms:W3CDTF">2018-05-07T14:12:50Z</dcterms:modified>
</cp:coreProperties>
</file>